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7" r:id="rId2"/>
    <p:sldId id="503" r:id="rId3"/>
    <p:sldId id="260" r:id="rId4"/>
    <p:sldId id="537" r:id="rId5"/>
    <p:sldId id="538" r:id="rId6"/>
    <p:sldId id="539" r:id="rId7"/>
    <p:sldId id="504" r:id="rId8"/>
    <p:sldId id="505" r:id="rId9"/>
    <p:sldId id="506" r:id="rId10"/>
    <p:sldId id="508" r:id="rId11"/>
    <p:sldId id="510" r:id="rId12"/>
    <p:sldId id="507" r:id="rId13"/>
    <p:sldId id="511" r:id="rId14"/>
    <p:sldId id="512" r:id="rId15"/>
    <p:sldId id="513" r:id="rId16"/>
    <p:sldId id="515" r:id="rId17"/>
    <p:sldId id="514" r:id="rId18"/>
    <p:sldId id="516" r:id="rId19"/>
    <p:sldId id="517" r:id="rId20"/>
    <p:sldId id="518" r:id="rId21"/>
    <p:sldId id="519" r:id="rId22"/>
    <p:sldId id="520" r:id="rId23"/>
    <p:sldId id="521" r:id="rId24"/>
    <p:sldId id="549" r:id="rId25"/>
    <p:sldId id="522" r:id="rId26"/>
    <p:sldId id="523" r:id="rId27"/>
    <p:sldId id="524" r:id="rId28"/>
    <p:sldId id="525" r:id="rId29"/>
    <p:sldId id="526" r:id="rId30"/>
    <p:sldId id="527" r:id="rId31"/>
    <p:sldId id="528" r:id="rId32"/>
    <p:sldId id="529" r:id="rId33"/>
    <p:sldId id="530" r:id="rId34"/>
    <p:sldId id="531" r:id="rId35"/>
    <p:sldId id="532" r:id="rId36"/>
    <p:sldId id="533" r:id="rId37"/>
    <p:sldId id="534" r:id="rId38"/>
    <p:sldId id="535" r:id="rId39"/>
    <p:sldId id="540" r:id="rId40"/>
    <p:sldId id="543" r:id="rId41"/>
    <p:sldId id="541" r:id="rId42"/>
    <p:sldId id="542" r:id="rId43"/>
    <p:sldId id="544" r:id="rId44"/>
    <p:sldId id="545" r:id="rId45"/>
    <p:sldId id="546" r:id="rId46"/>
    <p:sldId id="547" r:id="rId47"/>
    <p:sldId id="548" r:id="rId48"/>
    <p:sldId id="53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8" Type="http://schemas.openxmlformats.org/officeDocument/2006/relationships/slide" Target="slides/slide7.xml" /><Relationship Id="rId51" Type="http://schemas.openxmlformats.org/officeDocument/2006/relationships/presProps" Target="presProps.xml" /></Relationships>
</file>

<file path=ppt/ink/ink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5-08T12:36:22.60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24342 2621 206 0,'0'0'0'0,"40"-40"9"0,11-67-8 0,-22-11-2 0,-83 11 0 0,-12 42 0 0,-28 76 2 0,-11 110 3 0,65 64 4 0,40 80-2 0,14 25-5 0,39 41 0 0,-26-200-6 0,-1-91-24 0,-12-65-30 0,-3-15 45 0,-11 27 14 0</inkml:trace>
  <inkml:trace contextRef="#ctx0" brushRef="#br0" timeOffset="1">24647 2686 15 0,'0'0'3'0,"11"-13"185"0,3 13-189 0,12 13-5 0,-12-13-37 0</inkml:trace>
  <inkml:trace contextRef="#ctx0" brushRef="#br0" timeOffset="2">25030 1800 24 0,'0'0'6'0,"0"27"143"0,13 105-129 0,12 173-13 0,15 117-3 0,-26-277-10 0,-1-105-31 0,-26-118 7 0,13 11 30 0</inkml:trace>
  <inkml:trace contextRef="#ctx0" brushRef="#br0" timeOffset="3">25242 1813 44 0,'0'0'0'0,"11"-13"102"0,-22 40-80 0,37 38-8 0,53 107-7 0,-26-25-5 0,0-56-2 0,-13-64-1 0,39-27-3 0,-26-27-7 0,0-80-18 0,-53 56 1 0</inkml:trace>
  <inkml:trace contextRef="#ctx0" brushRef="#br0" timeOffset="4">25625 1615 17 0,'0'0'21'0,"13"80"89"0,1 157-88 0,12 107-13 0,-1-39-6 0,4-187-15 0,-29-91-48 0,11-94 11 0,3 29 49 0</inkml:trace>
  <inkml:trace contextRef="#ctx0" brushRef="#br0" timeOffset="5">25877 1695 22 0,'0'0'5'0,"0"25"78"0,0 82-57 0,11 158-7 0,29-173-8 0,14-81 0 0,-1-49-5 0,14-27-4 0,13-3-16 0,-29 29-54 0,-24-27 14 0,-27 14 54 0</inkml:trace>
  <inkml:trace contextRef="#ctx0" brushRef="#br0" timeOffset="6">26088 1615 64 0,'0'0'0'0,"14"80"90"0,37 157-77 0,69 240-9 0,25-55-3 0,-78-315-17 0,-67-120 2 0,0-1 14 0</inkml:trace>
  <inkml:trace contextRef="#ctx0" brushRef="#br0" timeOffset="7">27742 3797 23 0,'0'0'6'0,"13"0"152"0,79-40-149 0,28-65-7 0,-40-94-3 0,-94 93 0 0,-66 1-1 0,-11 91 2 0,11 81 1 0,26 145 9 0,54 38-2 0,40 94-4 0,0-132-2 0,-15-92-3 0,4-80-21 0,22-107-42 0,-37-13 64 0</inkml:trace>
  <inkml:trace contextRef="#ctx0" brushRef="#br0" timeOffset="8">28165 3732 66 0,'0'0'0'0,"13"-13"112"0,-13 26-103 0,27-13-9 0,0 25-52 0,-16-10 1 0,-11-3 51 0</inkml:trace>
  <inkml:trace contextRef="#ctx0" brushRef="#br0" timeOffset="9">28628 2396 51 0,'0'0'16'0,"0"53"88"0,25 131-81 0,4 358-13 0,-29-145-8 0,0-145-5 0,0-172-17 0,11-134-22 0,18-24 32 0,-29 50 10 0</inkml:trace>
  <inkml:trace contextRef="#ctx0" brushRef="#br0" timeOffset="10">29317 2369 35 0,'0'0'10'0,"-54"145"94"0,-66 172-97 0,-25 174-4 0,105-201 3 0,54-92 3 0,26-92-1 0,91-147-3 0,-11-102-6 0,-80-31-1 0,-106 29 1 0,-39 132 1 0,-42 66-39 0,94 12-10 0</inkml:trace>
  <inkml:trace contextRef="#ctx0" brushRef="#br0" timeOffset="11">29513 2593 22 0,'0'0'0'0,"15"-12"84"0,-1 24-53 0,77-12-15 0,43 13-8 0,-56 80-1 0,-145 52-6 0,-51 14-1 0,65-79 0 0,66-13 1 0,40-16 0 0,79-10 0 0,-39-15-1 0,-14 14 0 0,-53 52-1 0,-77 15 0 0,-83-15 1 0,-104 14-31 0,146-67 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F7D15-3A69-924B-A4D1-3578825DEDFD}"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5BA6D7-8BBA-BD49-AA71-0B84DBAD4791}" type="slidenum">
              <a:rPr lang="en-US" smtClean="0"/>
              <a:t>‹#›</a:t>
            </a:fld>
            <a:endParaRPr lang="en-US"/>
          </a:p>
        </p:txBody>
      </p:sp>
    </p:spTree>
    <p:extLst>
      <p:ext uri="{BB962C8B-B14F-4D97-AF65-F5344CB8AC3E}">
        <p14:creationId xmlns:p14="http://schemas.microsoft.com/office/powerpoint/2010/main" val="415008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be Move 2 and move 3</a:t>
            </a:r>
          </a:p>
        </p:txBody>
      </p:sp>
      <p:sp>
        <p:nvSpPr>
          <p:cNvPr id="4" name="Slide Number Placeholder 3"/>
          <p:cNvSpPr>
            <a:spLocks noGrp="1"/>
          </p:cNvSpPr>
          <p:nvPr>
            <p:ph type="sldNum" sz="quarter" idx="5"/>
          </p:nvPr>
        </p:nvSpPr>
        <p:spPr/>
        <p:txBody>
          <a:bodyPr/>
          <a:lstStyle/>
          <a:p>
            <a:fld id="{8D5BA6D7-8BBA-BD49-AA71-0B84DBAD4791}" type="slidenum">
              <a:rPr lang="en-US" smtClean="0"/>
              <a:t>36</a:t>
            </a:fld>
            <a:endParaRPr lang="en-US"/>
          </a:p>
        </p:txBody>
      </p:sp>
    </p:spTree>
    <p:extLst>
      <p:ext uri="{BB962C8B-B14F-4D97-AF65-F5344CB8AC3E}">
        <p14:creationId xmlns:p14="http://schemas.microsoft.com/office/powerpoint/2010/main" val="3853391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customXml" Target="../ink/ink1.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182B-569C-B313-DA6A-CBB548A67A9A}"/>
              </a:ext>
            </a:extLst>
          </p:cNvPr>
          <p:cNvSpPr>
            <a:spLocks noGrp="1"/>
          </p:cNvSpPr>
          <p:nvPr>
            <p:ph type="ctrTitle"/>
          </p:nvPr>
        </p:nvSpPr>
        <p:spPr/>
        <p:txBody>
          <a:bodyPr/>
          <a:lstStyle/>
          <a:p>
            <a:r>
              <a:rPr lang="en-US"/>
              <a:t>Academic Reading &amp; Writing</a:t>
            </a:r>
          </a:p>
        </p:txBody>
      </p:sp>
      <p:sp>
        <p:nvSpPr>
          <p:cNvPr id="3" name="Subtitle 2">
            <a:extLst>
              <a:ext uri="{FF2B5EF4-FFF2-40B4-BE49-F238E27FC236}">
                <a16:creationId xmlns:a16="http://schemas.microsoft.com/office/drawing/2014/main" id="{2FDF6689-5C2B-CDEE-4098-1D1A9402541E}"/>
              </a:ext>
            </a:extLst>
          </p:cNvPr>
          <p:cNvSpPr>
            <a:spLocks noGrp="1"/>
          </p:cNvSpPr>
          <p:nvPr>
            <p:ph type="subTitle" idx="1"/>
          </p:nvPr>
        </p:nvSpPr>
        <p:spPr/>
        <p:txBody>
          <a:bodyPr/>
          <a:lstStyle/>
          <a:p>
            <a:r>
              <a:rPr lang="en-US"/>
              <a:t>Unit 5: Home/School Communications of Recent Immigrants</a:t>
            </a:r>
          </a:p>
          <a:p>
            <a:r>
              <a:rPr lang="en-US"/>
              <a:t>Results &amp; Discussion Sections</a:t>
            </a:r>
          </a:p>
        </p:txBody>
      </p:sp>
    </p:spTree>
    <p:extLst>
      <p:ext uri="{BB962C8B-B14F-4D97-AF65-F5344CB8AC3E}">
        <p14:creationId xmlns:p14="http://schemas.microsoft.com/office/powerpoint/2010/main" val="1834655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68FD4D6-4116-B50F-6628-BA4F5D1C985E}"/>
              </a:ext>
            </a:extLst>
          </p:cNvPr>
          <p:cNvSpPr/>
          <p:nvPr/>
        </p:nvSpPr>
        <p:spPr>
          <a:xfrm>
            <a:off x="2372388" y="108983"/>
            <a:ext cx="7442789" cy="794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Example Table from the Reading (p.152)</a:t>
            </a:r>
          </a:p>
        </p:txBody>
      </p:sp>
      <p:pic>
        <p:nvPicPr>
          <p:cNvPr id="5" name="Picture 5">
            <a:extLst>
              <a:ext uri="{FF2B5EF4-FFF2-40B4-BE49-F238E27FC236}">
                <a16:creationId xmlns:a16="http://schemas.microsoft.com/office/drawing/2014/main" id="{C25D389A-8040-C9CE-5824-24E37752886A}"/>
              </a:ext>
            </a:extLst>
          </p:cNvPr>
          <p:cNvPicPr>
            <a:picLocks noChangeAspect="1"/>
          </p:cNvPicPr>
          <p:nvPr/>
        </p:nvPicPr>
        <p:blipFill>
          <a:blip r:embed="rId2"/>
          <a:stretch>
            <a:fillRect/>
          </a:stretch>
        </p:blipFill>
        <p:spPr>
          <a:xfrm>
            <a:off x="963653" y="2532046"/>
            <a:ext cx="10264694" cy="3608256"/>
          </a:xfrm>
          <a:prstGeom prst="rect">
            <a:avLst/>
          </a:prstGeom>
          <a:ln>
            <a:noFill/>
          </a:ln>
          <a:effectLst>
            <a:softEdge rad="112500"/>
          </a:effectLst>
        </p:spPr>
      </p:pic>
      <p:sp>
        <p:nvSpPr>
          <p:cNvPr id="6" name="Rectangle: Rounded Corners 5">
            <a:extLst>
              <a:ext uri="{FF2B5EF4-FFF2-40B4-BE49-F238E27FC236}">
                <a16:creationId xmlns:a16="http://schemas.microsoft.com/office/drawing/2014/main" id="{4FF4D380-0FBD-8C0B-1294-76DAE52D2047}"/>
              </a:ext>
            </a:extLst>
          </p:cNvPr>
          <p:cNvSpPr/>
          <p:nvPr/>
        </p:nvSpPr>
        <p:spPr>
          <a:xfrm>
            <a:off x="3488808" y="2587867"/>
            <a:ext cx="1063256" cy="5088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1E69E7A-4FA9-115C-D107-EAD98126CC92}"/>
              </a:ext>
            </a:extLst>
          </p:cNvPr>
          <p:cNvSpPr/>
          <p:nvPr/>
        </p:nvSpPr>
        <p:spPr>
          <a:xfrm>
            <a:off x="4624719" y="2587867"/>
            <a:ext cx="3894617" cy="50886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E408D6DF-CDDC-2C6D-49C5-122565D02107}"/>
              </a:ext>
            </a:extLst>
          </p:cNvPr>
          <p:cNvSpPr/>
          <p:nvPr/>
        </p:nvSpPr>
        <p:spPr>
          <a:xfrm>
            <a:off x="843959" y="1346844"/>
            <a:ext cx="2379035" cy="1185202"/>
          </a:xfrm>
          <a:prstGeom prst="wedgeRoundRectCallout">
            <a:avLst>
              <a:gd name="adj1" fmla="val 72885"/>
              <a:gd name="adj2" fmla="val 52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Labelled Title</a:t>
            </a:r>
          </a:p>
        </p:txBody>
      </p:sp>
      <p:sp>
        <p:nvSpPr>
          <p:cNvPr id="11" name="Speech Bubble: Rectangle with Corners Rounded 10">
            <a:extLst>
              <a:ext uri="{FF2B5EF4-FFF2-40B4-BE49-F238E27FC236}">
                <a16:creationId xmlns:a16="http://schemas.microsoft.com/office/drawing/2014/main" id="{517E179A-D347-1271-C8C7-AB5A873C3613}"/>
              </a:ext>
            </a:extLst>
          </p:cNvPr>
          <p:cNvSpPr/>
          <p:nvPr/>
        </p:nvSpPr>
        <p:spPr>
          <a:xfrm>
            <a:off x="8849312" y="1125305"/>
            <a:ext cx="3172124" cy="1185202"/>
          </a:xfrm>
          <a:prstGeom prst="wedgeRoundRectCallout">
            <a:avLst>
              <a:gd name="adj1" fmla="val -81026"/>
              <a:gd name="adj2" fmla="val 66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Description</a:t>
            </a:r>
          </a:p>
        </p:txBody>
      </p:sp>
    </p:spTree>
    <p:extLst>
      <p:ext uri="{BB962C8B-B14F-4D97-AF65-F5344CB8AC3E}">
        <p14:creationId xmlns:p14="http://schemas.microsoft.com/office/powerpoint/2010/main" val="3707447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13099B-B7E5-6301-F067-42F2260A822C}"/>
              </a:ext>
            </a:extLst>
          </p:cNvPr>
          <p:cNvPicPr>
            <a:picLocks noChangeAspect="1"/>
          </p:cNvPicPr>
          <p:nvPr/>
        </p:nvPicPr>
        <p:blipFill>
          <a:blip r:embed="rId2"/>
          <a:stretch>
            <a:fillRect/>
          </a:stretch>
        </p:blipFill>
        <p:spPr>
          <a:xfrm>
            <a:off x="1587497" y="1001162"/>
            <a:ext cx="9199426" cy="4855675"/>
          </a:xfrm>
          <a:prstGeom prst="rect">
            <a:avLst/>
          </a:prstGeom>
        </p:spPr>
      </p:pic>
      <p:sp>
        <p:nvSpPr>
          <p:cNvPr id="4" name="Rectangle: Rounded Corners 3">
            <a:extLst>
              <a:ext uri="{FF2B5EF4-FFF2-40B4-BE49-F238E27FC236}">
                <a16:creationId xmlns:a16="http://schemas.microsoft.com/office/drawing/2014/main" id="{268FD4D6-4116-B50F-6628-BA4F5D1C985E}"/>
              </a:ext>
            </a:extLst>
          </p:cNvPr>
          <p:cNvSpPr/>
          <p:nvPr/>
        </p:nvSpPr>
        <p:spPr>
          <a:xfrm>
            <a:off x="1985851" y="44083"/>
            <a:ext cx="8220298" cy="615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Example Figure from Unit 2 Reading (p.40)</a:t>
            </a:r>
          </a:p>
        </p:txBody>
      </p:sp>
      <p:sp>
        <p:nvSpPr>
          <p:cNvPr id="6" name="Rectangle: Rounded Corners 5">
            <a:extLst>
              <a:ext uri="{FF2B5EF4-FFF2-40B4-BE49-F238E27FC236}">
                <a16:creationId xmlns:a16="http://schemas.microsoft.com/office/drawing/2014/main" id="{4FF4D380-0FBD-8C0B-1294-76DAE52D2047}"/>
              </a:ext>
            </a:extLst>
          </p:cNvPr>
          <p:cNvSpPr/>
          <p:nvPr/>
        </p:nvSpPr>
        <p:spPr>
          <a:xfrm>
            <a:off x="1721145" y="5006252"/>
            <a:ext cx="1063256" cy="5088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1E69E7A-4FA9-115C-D107-EAD98126CC92}"/>
              </a:ext>
            </a:extLst>
          </p:cNvPr>
          <p:cNvSpPr/>
          <p:nvPr/>
        </p:nvSpPr>
        <p:spPr>
          <a:xfrm>
            <a:off x="2784401" y="5145482"/>
            <a:ext cx="8002522" cy="8087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E408D6DF-CDDC-2C6D-49C5-122565D02107}"/>
              </a:ext>
            </a:extLst>
          </p:cNvPr>
          <p:cNvSpPr/>
          <p:nvPr/>
        </p:nvSpPr>
        <p:spPr>
          <a:xfrm>
            <a:off x="66453" y="5856837"/>
            <a:ext cx="2379035" cy="892180"/>
          </a:xfrm>
          <a:prstGeom prst="wedgeRoundRectCallout">
            <a:avLst>
              <a:gd name="adj1" fmla="val 37410"/>
              <a:gd name="adj2" fmla="val -85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Labelled Caption</a:t>
            </a:r>
          </a:p>
        </p:txBody>
      </p:sp>
      <p:sp>
        <p:nvSpPr>
          <p:cNvPr id="11" name="Speech Bubble: Rectangle with Corners Rounded 10">
            <a:extLst>
              <a:ext uri="{FF2B5EF4-FFF2-40B4-BE49-F238E27FC236}">
                <a16:creationId xmlns:a16="http://schemas.microsoft.com/office/drawing/2014/main" id="{517E179A-D347-1271-C8C7-AB5A873C3613}"/>
              </a:ext>
            </a:extLst>
          </p:cNvPr>
          <p:cNvSpPr/>
          <p:nvPr/>
        </p:nvSpPr>
        <p:spPr>
          <a:xfrm>
            <a:off x="9068608" y="6073432"/>
            <a:ext cx="2813275" cy="675585"/>
          </a:xfrm>
          <a:prstGeom prst="wedgeRoundRectCallout">
            <a:avLst>
              <a:gd name="adj1" fmla="val -85278"/>
              <a:gd name="adj2" fmla="val -6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Description</a:t>
            </a:r>
          </a:p>
        </p:txBody>
      </p:sp>
    </p:spTree>
    <p:extLst>
      <p:ext uri="{BB962C8B-B14F-4D97-AF65-F5344CB8AC3E}">
        <p14:creationId xmlns:p14="http://schemas.microsoft.com/office/powerpoint/2010/main" val="1872098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3AD9-7E9E-93E5-862C-06BE5A7DFED3}"/>
              </a:ext>
            </a:extLst>
          </p:cNvPr>
          <p:cNvSpPr>
            <a:spLocks noGrp="1"/>
          </p:cNvSpPr>
          <p:nvPr>
            <p:ph type="title"/>
          </p:nvPr>
        </p:nvSpPr>
        <p:spPr/>
        <p:txBody>
          <a:bodyPr/>
          <a:lstStyle/>
          <a:p>
            <a:r>
              <a:rPr lang="en-US"/>
              <a:t>Table/Figure location</a:t>
            </a:r>
          </a:p>
        </p:txBody>
      </p:sp>
      <p:sp>
        <p:nvSpPr>
          <p:cNvPr id="3" name="Content Placeholder 2">
            <a:extLst>
              <a:ext uri="{FF2B5EF4-FFF2-40B4-BE49-F238E27FC236}">
                <a16:creationId xmlns:a16="http://schemas.microsoft.com/office/drawing/2014/main" id="{9267E84B-D16E-2BDC-56CA-03018FEEE1DF}"/>
              </a:ext>
            </a:extLst>
          </p:cNvPr>
          <p:cNvSpPr>
            <a:spLocks noGrp="1"/>
          </p:cNvSpPr>
          <p:nvPr>
            <p:ph idx="1"/>
          </p:nvPr>
        </p:nvSpPr>
        <p:spPr>
          <a:xfrm>
            <a:off x="917058" y="2404089"/>
            <a:ext cx="10380035" cy="3576725"/>
          </a:xfrm>
        </p:spPr>
        <p:txBody>
          <a:bodyPr>
            <a:normAutofit lnSpcReduction="10000"/>
          </a:bodyPr>
          <a:lstStyle/>
          <a:p>
            <a:endParaRPr lang="en-US"/>
          </a:p>
          <a:p>
            <a:r>
              <a:rPr lang="en-US"/>
              <a:t>Tables and figures should be integrated into the text of the Results section </a:t>
            </a:r>
            <a:r>
              <a:rPr lang="en-US" b="1"/>
              <a:t>or</a:t>
            </a:r>
            <a:r>
              <a:rPr lang="en-US"/>
              <a:t> after the bibliography/references section – you cannot do both</a:t>
            </a:r>
          </a:p>
          <a:p>
            <a:r>
              <a:rPr lang="en-US"/>
              <a:t>If you choose to place them all at the end, make sure they are clearly distinguished from any appendices (so they’re not confused with raw data tables, interview transcripts, etc.)</a:t>
            </a:r>
          </a:p>
          <a:p>
            <a:r>
              <a:rPr lang="en-US"/>
              <a:t>Each table and figure should be complete enough that you could remove it from the text and it could work on its own (should be well labelled, should not depend on the text to be understood – table supports the text, not the other way around)</a:t>
            </a:r>
          </a:p>
        </p:txBody>
      </p:sp>
    </p:spTree>
    <p:extLst>
      <p:ext uri="{BB962C8B-B14F-4D97-AF65-F5344CB8AC3E}">
        <p14:creationId xmlns:p14="http://schemas.microsoft.com/office/powerpoint/2010/main" val="2392970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CDB2-9B8F-4A02-0518-62E416DC08AE}"/>
              </a:ext>
            </a:extLst>
          </p:cNvPr>
          <p:cNvSpPr>
            <a:spLocks noGrp="1"/>
          </p:cNvSpPr>
          <p:nvPr>
            <p:ph type="title"/>
          </p:nvPr>
        </p:nvSpPr>
        <p:spPr/>
        <p:txBody>
          <a:bodyPr/>
          <a:lstStyle/>
          <a:p>
            <a:r>
              <a:rPr lang="en-US"/>
              <a:t>Results Contents (p.167)</a:t>
            </a:r>
          </a:p>
        </p:txBody>
      </p:sp>
      <p:graphicFrame>
        <p:nvGraphicFramePr>
          <p:cNvPr id="4" name="Table 4">
            <a:extLst>
              <a:ext uri="{FF2B5EF4-FFF2-40B4-BE49-F238E27FC236}">
                <a16:creationId xmlns:a16="http://schemas.microsoft.com/office/drawing/2014/main" id="{B8566D2B-6483-F7D5-925B-7FB79D3F7F6D}"/>
              </a:ext>
            </a:extLst>
          </p:cNvPr>
          <p:cNvGraphicFramePr>
            <a:graphicFrameLocks noGrp="1"/>
          </p:cNvGraphicFramePr>
          <p:nvPr>
            <p:ph idx="1"/>
            <p:extLst>
              <p:ext uri="{D42A27DB-BD31-4B8C-83A1-F6EECF244321}">
                <p14:modId xmlns:p14="http://schemas.microsoft.com/office/powerpoint/2010/main" val="3508516832"/>
              </p:ext>
            </p:extLst>
          </p:nvPr>
        </p:nvGraphicFramePr>
        <p:xfrm>
          <a:off x="996801" y="2557463"/>
          <a:ext cx="10340163" cy="3410060"/>
        </p:xfrm>
        <a:graphic>
          <a:graphicData uri="http://schemas.openxmlformats.org/drawingml/2006/table">
            <a:tbl>
              <a:tblPr bandRow="1">
                <a:tableStyleId>{5C22544A-7EE6-4342-B048-85BDC9FD1C3A}</a:tableStyleId>
              </a:tblPr>
              <a:tblGrid>
                <a:gridCol w="10340163">
                  <a:extLst>
                    <a:ext uri="{9D8B030D-6E8A-4147-A177-3AD203B41FA5}">
                      <a16:colId xmlns:a16="http://schemas.microsoft.com/office/drawing/2014/main" val="3155388775"/>
                    </a:ext>
                  </a:extLst>
                </a:gridCol>
              </a:tblGrid>
              <a:tr h="852515">
                <a:tc>
                  <a:txBody>
                    <a:bodyPr/>
                    <a:lstStyle/>
                    <a:p>
                      <a:r>
                        <a:rPr lang="en-US" sz="2400" b="1" dirty="0"/>
                        <a:t>Summarize</a:t>
                      </a:r>
                      <a:r>
                        <a:rPr lang="en-US" sz="2400" dirty="0"/>
                        <a:t> your findings (if appropriate or necessary, use tables and figures to illustrate)</a:t>
                      </a:r>
                    </a:p>
                  </a:txBody>
                  <a:tcPr anchor="ctr"/>
                </a:tc>
                <a:extLst>
                  <a:ext uri="{0D108BD9-81ED-4DB2-BD59-A6C34878D82A}">
                    <a16:rowId xmlns:a16="http://schemas.microsoft.com/office/drawing/2014/main" val="923050553"/>
                  </a:ext>
                </a:extLst>
              </a:tr>
              <a:tr h="852515">
                <a:tc>
                  <a:txBody>
                    <a:bodyPr/>
                    <a:lstStyle/>
                    <a:p>
                      <a:r>
                        <a:rPr lang="en-US" sz="2400" dirty="0"/>
                        <a:t>In the text, describe each of your results and point the reader to </a:t>
                      </a:r>
                      <a:r>
                        <a:rPr lang="en-US" sz="2400" b="1" dirty="0"/>
                        <a:t>the most relevant observations</a:t>
                      </a:r>
                    </a:p>
                  </a:txBody>
                  <a:tcPr/>
                </a:tc>
                <a:extLst>
                  <a:ext uri="{0D108BD9-81ED-4DB2-BD59-A6C34878D82A}">
                    <a16:rowId xmlns:a16="http://schemas.microsoft.com/office/drawing/2014/main" val="1234219015"/>
                  </a:ext>
                </a:extLst>
              </a:tr>
              <a:tr h="852515">
                <a:tc>
                  <a:txBody>
                    <a:bodyPr/>
                    <a:lstStyle/>
                    <a:p>
                      <a:r>
                        <a:rPr lang="en-US" sz="2400"/>
                        <a:t>Provide a context, such as by describing the question that was addressed by making a particular observation</a:t>
                      </a:r>
                    </a:p>
                  </a:txBody>
                  <a:tcPr/>
                </a:tc>
                <a:extLst>
                  <a:ext uri="{0D108BD9-81ED-4DB2-BD59-A6C34878D82A}">
                    <a16:rowId xmlns:a16="http://schemas.microsoft.com/office/drawing/2014/main" val="2094877205"/>
                  </a:ext>
                </a:extLst>
              </a:tr>
              <a:tr h="852515">
                <a:tc>
                  <a:txBody>
                    <a:bodyPr/>
                    <a:lstStyle/>
                    <a:p>
                      <a:r>
                        <a:rPr lang="en-US" sz="2400" dirty="0"/>
                        <a:t>Describe the results of control experiments and describe results that are not included in a table or figure, </a:t>
                      </a:r>
                      <a:r>
                        <a:rPr lang="en-US" sz="2400" b="1" dirty="0"/>
                        <a:t>if appropriate</a:t>
                      </a:r>
                    </a:p>
                  </a:txBody>
                  <a:tcPr/>
                </a:tc>
                <a:extLst>
                  <a:ext uri="{0D108BD9-81ED-4DB2-BD59-A6C34878D82A}">
                    <a16:rowId xmlns:a16="http://schemas.microsoft.com/office/drawing/2014/main" val="779448890"/>
                  </a:ext>
                </a:extLst>
              </a:tr>
            </a:tbl>
          </a:graphicData>
        </a:graphic>
      </p:graphicFrame>
    </p:spTree>
    <p:extLst>
      <p:ext uri="{BB962C8B-B14F-4D97-AF65-F5344CB8AC3E}">
        <p14:creationId xmlns:p14="http://schemas.microsoft.com/office/powerpoint/2010/main" val="3256996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C1764D-FDA4-3F81-C09B-53879B92F811}"/>
              </a:ext>
            </a:extLst>
          </p:cNvPr>
          <p:cNvSpPr txBox="1"/>
          <p:nvPr/>
        </p:nvSpPr>
        <p:spPr>
          <a:xfrm>
            <a:off x="1129710" y="1215066"/>
            <a:ext cx="10140801" cy="3046988"/>
          </a:xfrm>
          <a:prstGeom prst="rect">
            <a:avLst/>
          </a:prstGeom>
          <a:noFill/>
        </p:spPr>
        <p:txBody>
          <a:bodyPr wrap="square">
            <a:spAutoFit/>
          </a:bodyPr>
          <a:lstStyle/>
          <a:p>
            <a:r>
              <a:rPr lang="en-US" sz="3200"/>
              <a:t>Five themes emerged that corresponded to the research questions from the analysis of the coded data: (a) pattern of communication, (b) understanding of communication, (c) satisfaction with communication,(d) understanding of school’s valuing of child’s culture, (e) knowledge of the school’s multicultural education.</a:t>
            </a:r>
          </a:p>
        </p:txBody>
      </p:sp>
      <p:sp>
        <p:nvSpPr>
          <p:cNvPr id="6" name="Rectangle: Rounded Corners 5">
            <a:extLst>
              <a:ext uri="{FF2B5EF4-FFF2-40B4-BE49-F238E27FC236}">
                <a16:creationId xmlns:a16="http://schemas.microsoft.com/office/drawing/2014/main" id="{6A7639E1-C0E6-1983-864B-90705F444F5A}"/>
              </a:ext>
            </a:extLst>
          </p:cNvPr>
          <p:cNvSpPr/>
          <p:nvPr/>
        </p:nvSpPr>
        <p:spPr>
          <a:xfrm>
            <a:off x="9469622" y="5498361"/>
            <a:ext cx="2412260" cy="1107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Page 150</a:t>
            </a:r>
          </a:p>
        </p:txBody>
      </p:sp>
      <p:sp>
        <p:nvSpPr>
          <p:cNvPr id="7" name="Rectangle 6">
            <a:extLst>
              <a:ext uri="{FF2B5EF4-FFF2-40B4-BE49-F238E27FC236}">
                <a16:creationId xmlns:a16="http://schemas.microsoft.com/office/drawing/2014/main" id="{F8B2A88F-2B4E-A9AD-AE64-2F7068B73E95}"/>
              </a:ext>
            </a:extLst>
          </p:cNvPr>
          <p:cNvSpPr/>
          <p:nvPr/>
        </p:nvSpPr>
        <p:spPr>
          <a:xfrm>
            <a:off x="687128" y="4868381"/>
            <a:ext cx="7440134" cy="1690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What is this paragraph (from the beginning of the Results section) doing?</a:t>
            </a:r>
          </a:p>
          <a:p>
            <a:pPr algn="ctr"/>
            <a:r>
              <a:rPr lang="en-US" sz="2800" b="1"/>
              <a:t>Which of the four types of content does this match with best?</a:t>
            </a:r>
          </a:p>
        </p:txBody>
      </p:sp>
    </p:spTree>
    <p:extLst>
      <p:ext uri="{BB962C8B-B14F-4D97-AF65-F5344CB8AC3E}">
        <p14:creationId xmlns:p14="http://schemas.microsoft.com/office/powerpoint/2010/main" val="382213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C6E6BD-72CD-2DEB-5EE7-6B651E7A2739}"/>
              </a:ext>
            </a:extLst>
          </p:cNvPr>
          <p:cNvSpPr txBox="1"/>
          <p:nvPr/>
        </p:nvSpPr>
        <p:spPr>
          <a:xfrm>
            <a:off x="870541" y="673309"/>
            <a:ext cx="10453133" cy="3970318"/>
          </a:xfrm>
          <a:prstGeom prst="rect">
            <a:avLst/>
          </a:prstGeom>
          <a:noFill/>
        </p:spPr>
        <p:txBody>
          <a:bodyPr wrap="square">
            <a:spAutoFit/>
          </a:bodyPr>
          <a:lstStyle/>
          <a:p>
            <a:r>
              <a:rPr lang="en-US" sz="2800" b="1" i="1">
                <a:solidFill>
                  <a:srgbClr val="242021"/>
                </a:solidFill>
                <a:effectLst/>
                <a:latin typeface="Century-BoldItalic"/>
              </a:rPr>
              <a:t>Pattern of communication</a:t>
            </a:r>
            <a:br>
              <a:rPr lang="en-US" sz="2800" b="1" i="1">
                <a:solidFill>
                  <a:srgbClr val="242021"/>
                </a:solidFill>
                <a:effectLst/>
                <a:latin typeface="Century-BoldItalic"/>
              </a:rPr>
            </a:br>
            <a:r>
              <a:rPr lang="en-US" sz="2800" b="0" i="1">
                <a:solidFill>
                  <a:srgbClr val="242021"/>
                </a:solidFill>
                <a:effectLst/>
                <a:latin typeface="Century-BookItalic"/>
              </a:rPr>
              <a:t>Method of communication.</a:t>
            </a:r>
            <a:r>
              <a:rPr lang="en-US" sz="2800"/>
              <a:t> </a:t>
            </a:r>
            <a:br>
              <a:rPr lang="en-US" sz="2800"/>
            </a:br>
            <a:r>
              <a:rPr lang="en-US" sz="2800"/>
              <a:t>Table 1 also shows the various methods parents employed to communicate with their children’s school. Both groups of parents used in-person communication most often. [….] However, unlike non-immigrant parents, immigrant parents did not use the telephone alone as a method for communicating with schools. When asked about the best means for the school to communicate with them, one third of the Chinese parents did not show any preference. </a:t>
            </a:r>
          </a:p>
        </p:txBody>
      </p:sp>
      <p:sp>
        <p:nvSpPr>
          <p:cNvPr id="5" name="Rectangle 4">
            <a:extLst>
              <a:ext uri="{FF2B5EF4-FFF2-40B4-BE49-F238E27FC236}">
                <a16:creationId xmlns:a16="http://schemas.microsoft.com/office/drawing/2014/main" id="{4F7D9E0B-4DF8-032C-E48C-18187A636BD1}"/>
              </a:ext>
            </a:extLst>
          </p:cNvPr>
          <p:cNvSpPr/>
          <p:nvPr/>
        </p:nvSpPr>
        <p:spPr>
          <a:xfrm>
            <a:off x="687128" y="4868381"/>
            <a:ext cx="7440134" cy="1690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What is this paragraph (from the beginning of the Results section) doing?</a:t>
            </a:r>
          </a:p>
          <a:p>
            <a:pPr algn="ctr"/>
            <a:r>
              <a:rPr lang="en-US" sz="2800" b="1"/>
              <a:t>Which of the four types of content does this match with?</a:t>
            </a:r>
          </a:p>
        </p:txBody>
      </p:sp>
      <p:sp>
        <p:nvSpPr>
          <p:cNvPr id="7" name="Rectangle: Rounded Corners 6">
            <a:extLst>
              <a:ext uri="{FF2B5EF4-FFF2-40B4-BE49-F238E27FC236}">
                <a16:creationId xmlns:a16="http://schemas.microsoft.com/office/drawing/2014/main" id="{231DFE5B-B1B1-6A1E-7C29-A0628AD32B59}"/>
              </a:ext>
            </a:extLst>
          </p:cNvPr>
          <p:cNvSpPr/>
          <p:nvPr/>
        </p:nvSpPr>
        <p:spPr>
          <a:xfrm>
            <a:off x="9469622" y="5498361"/>
            <a:ext cx="2412260" cy="1107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Page 150</a:t>
            </a:r>
          </a:p>
        </p:txBody>
      </p:sp>
    </p:spTree>
    <p:extLst>
      <p:ext uri="{BB962C8B-B14F-4D97-AF65-F5344CB8AC3E}">
        <p14:creationId xmlns:p14="http://schemas.microsoft.com/office/powerpoint/2010/main" val="532609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E22367A-97DE-4060-B2BA-62E35C5C1286}"/>
              </a:ext>
            </a:extLst>
          </p:cNvPr>
          <p:cNvGraphicFramePr>
            <a:graphicFrameLocks noGrp="1"/>
          </p:cNvGraphicFramePr>
          <p:nvPr>
            <p:extLst>
              <p:ext uri="{D42A27DB-BD31-4B8C-83A1-F6EECF244321}">
                <p14:modId xmlns:p14="http://schemas.microsoft.com/office/powerpoint/2010/main" val="936410957"/>
              </p:ext>
            </p:extLst>
          </p:nvPr>
        </p:nvGraphicFramePr>
        <p:xfrm>
          <a:off x="172779" y="992123"/>
          <a:ext cx="11416708" cy="5690250"/>
        </p:xfrm>
        <a:graphic>
          <a:graphicData uri="http://schemas.openxmlformats.org/drawingml/2006/table">
            <a:tbl>
              <a:tblPr bandRow="1">
                <a:tableStyleId>{5C22544A-7EE6-4342-B048-85BDC9FD1C3A}</a:tableStyleId>
              </a:tblPr>
              <a:tblGrid>
                <a:gridCol w="2854177">
                  <a:extLst>
                    <a:ext uri="{9D8B030D-6E8A-4147-A177-3AD203B41FA5}">
                      <a16:colId xmlns:a16="http://schemas.microsoft.com/office/drawing/2014/main" val="3226324074"/>
                    </a:ext>
                  </a:extLst>
                </a:gridCol>
                <a:gridCol w="2854177">
                  <a:extLst>
                    <a:ext uri="{9D8B030D-6E8A-4147-A177-3AD203B41FA5}">
                      <a16:colId xmlns:a16="http://schemas.microsoft.com/office/drawing/2014/main" val="3011338622"/>
                    </a:ext>
                  </a:extLst>
                </a:gridCol>
                <a:gridCol w="2854177">
                  <a:extLst>
                    <a:ext uri="{9D8B030D-6E8A-4147-A177-3AD203B41FA5}">
                      <a16:colId xmlns:a16="http://schemas.microsoft.com/office/drawing/2014/main" val="2837679545"/>
                    </a:ext>
                  </a:extLst>
                </a:gridCol>
                <a:gridCol w="2854177">
                  <a:extLst>
                    <a:ext uri="{9D8B030D-6E8A-4147-A177-3AD203B41FA5}">
                      <a16:colId xmlns:a16="http://schemas.microsoft.com/office/drawing/2014/main" val="2931582889"/>
                    </a:ext>
                  </a:extLst>
                </a:gridCol>
              </a:tblGrid>
              <a:tr h="1022990">
                <a:tc>
                  <a:txBody>
                    <a:bodyPr/>
                    <a:lstStyle/>
                    <a:p>
                      <a:pPr algn="ctr"/>
                      <a:r>
                        <a:rPr lang="en-US" sz="3200"/>
                        <a:t>Distributed</a:t>
                      </a:r>
                    </a:p>
                  </a:txBody>
                  <a:tcPr anchor="ctr"/>
                </a:tc>
                <a:tc>
                  <a:txBody>
                    <a:bodyPr/>
                    <a:lstStyle/>
                    <a:p>
                      <a:pPr algn="ctr"/>
                      <a:r>
                        <a:rPr lang="en-US" sz="3200"/>
                        <a:t>Total</a:t>
                      </a:r>
                    </a:p>
                  </a:txBody>
                  <a:tcPr anchor="ctr"/>
                </a:tc>
                <a:tc>
                  <a:txBody>
                    <a:bodyPr/>
                    <a:lstStyle/>
                    <a:p>
                      <a:pPr algn="ctr"/>
                      <a:r>
                        <a:rPr lang="en-US" sz="3200"/>
                        <a:t>Corroborate</a:t>
                      </a:r>
                    </a:p>
                  </a:txBody>
                  <a:tcPr anchor="ctr"/>
                </a:tc>
                <a:tc>
                  <a:txBody>
                    <a:bodyPr/>
                    <a:lstStyle/>
                    <a:p>
                      <a:pPr algn="ctr"/>
                      <a:r>
                        <a:rPr lang="en-US" sz="3200"/>
                        <a:t>Employed</a:t>
                      </a:r>
                    </a:p>
                  </a:txBody>
                  <a:tcPr anchor="ctr"/>
                </a:tc>
                <a:extLst>
                  <a:ext uri="{0D108BD9-81ED-4DB2-BD59-A6C34878D82A}">
                    <a16:rowId xmlns:a16="http://schemas.microsoft.com/office/drawing/2014/main" val="3689432007"/>
                  </a:ext>
                </a:extLst>
              </a:tr>
              <a:tr h="1022990">
                <a:tc>
                  <a:txBody>
                    <a:bodyPr/>
                    <a:lstStyle/>
                    <a:p>
                      <a:pPr algn="ctr"/>
                      <a:r>
                        <a:rPr lang="en-US" sz="3200"/>
                        <a:t>Randomly</a:t>
                      </a:r>
                    </a:p>
                  </a:txBody>
                  <a:tcPr anchor="ctr"/>
                </a:tc>
                <a:tc>
                  <a:txBody>
                    <a:bodyPr/>
                    <a:lstStyle/>
                    <a:p>
                      <a:pPr algn="ctr"/>
                      <a:r>
                        <a:rPr lang="en-US" sz="3200"/>
                        <a:t>The Recruitment Letters</a:t>
                      </a:r>
                    </a:p>
                  </a:txBody>
                  <a:tcPr anchor="ctr"/>
                </a:tc>
                <a:tc>
                  <a:txBody>
                    <a:bodyPr/>
                    <a:lstStyle/>
                    <a:p>
                      <a:pPr algn="ctr"/>
                      <a:r>
                        <a:rPr lang="en-US" sz="3200"/>
                        <a:t>Combined</a:t>
                      </a:r>
                    </a:p>
                  </a:txBody>
                  <a:tcPr anchor="ctr"/>
                </a:tc>
                <a:tc>
                  <a:txBody>
                    <a:bodyPr/>
                    <a:lstStyle/>
                    <a:p>
                      <a:pPr algn="ctr"/>
                      <a:r>
                        <a:rPr lang="en-US" sz="3200"/>
                        <a:t>Discrepencies</a:t>
                      </a:r>
                    </a:p>
                  </a:txBody>
                  <a:tcPr anchor="ctr"/>
                </a:tc>
                <a:extLst>
                  <a:ext uri="{0D108BD9-81ED-4DB2-BD59-A6C34878D82A}">
                    <a16:rowId xmlns:a16="http://schemas.microsoft.com/office/drawing/2014/main" val="3198658591"/>
                  </a:ext>
                </a:extLst>
              </a:tr>
              <a:tr h="1022990">
                <a:tc>
                  <a:txBody>
                    <a:bodyPr/>
                    <a:lstStyle/>
                    <a:p>
                      <a:pPr algn="ctr"/>
                      <a:r>
                        <a:rPr lang="en-US" sz="3200"/>
                        <a:t>Provides</a:t>
                      </a:r>
                    </a:p>
                  </a:txBody>
                  <a:tcPr anchor="ctr"/>
                </a:tc>
                <a:tc>
                  <a:txBody>
                    <a:bodyPr/>
                    <a:lstStyle/>
                    <a:p>
                      <a:pPr algn="ctr"/>
                      <a:r>
                        <a:rPr lang="en-US" sz="3200"/>
                        <a:t>Representation</a:t>
                      </a:r>
                    </a:p>
                  </a:txBody>
                  <a:tcPr anchor="ctr"/>
                </a:tc>
                <a:tc>
                  <a:txBody>
                    <a:bodyPr/>
                    <a:lstStyle/>
                    <a:p>
                      <a:pPr algn="ctr"/>
                      <a:r>
                        <a:rPr lang="en-US" sz="3200"/>
                        <a:t>Dramatic</a:t>
                      </a:r>
                    </a:p>
                  </a:txBody>
                  <a:tcPr anchor="ctr"/>
                </a:tc>
                <a:tc>
                  <a:txBody>
                    <a:bodyPr/>
                    <a:lstStyle/>
                    <a:p>
                      <a:pPr algn="ctr"/>
                      <a:r>
                        <a:rPr lang="en-US" sz="3200"/>
                        <a:t>Communication</a:t>
                      </a:r>
                    </a:p>
                  </a:txBody>
                  <a:tcPr anchor="ctr"/>
                </a:tc>
                <a:extLst>
                  <a:ext uri="{0D108BD9-81ED-4DB2-BD59-A6C34878D82A}">
                    <a16:rowId xmlns:a16="http://schemas.microsoft.com/office/drawing/2014/main" val="1012123104"/>
                  </a:ext>
                </a:extLst>
              </a:tr>
              <a:tr h="1022990">
                <a:tc>
                  <a:txBody>
                    <a:bodyPr/>
                    <a:lstStyle/>
                    <a:p>
                      <a:pPr algn="ctr"/>
                      <a:r>
                        <a:rPr lang="en-US" sz="3200"/>
                        <a:t>Methods</a:t>
                      </a:r>
                    </a:p>
                  </a:txBody>
                  <a:tcPr anchor="ctr"/>
                </a:tc>
                <a:tc>
                  <a:txBody>
                    <a:bodyPr/>
                    <a:lstStyle/>
                    <a:p>
                      <a:pPr algn="ctr"/>
                      <a:r>
                        <a:rPr lang="en-US" sz="3200"/>
                        <a:t>Increase</a:t>
                      </a:r>
                    </a:p>
                  </a:txBody>
                  <a:tcPr anchor="ctr"/>
                </a:tc>
                <a:tc>
                  <a:txBody>
                    <a:bodyPr/>
                    <a:lstStyle/>
                    <a:p>
                      <a:pPr algn="ctr"/>
                      <a:r>
                        <a:rPr lang="en-US" sz="3200"/>
                        <a:t>Adjusted</a:t>
                      </a:r>
                    </a:p>
                  </a:txBody>
                  <a:tcPr anchor="ctr"/>
                </a:tc>
                <a:tc>
                  <a:txBody>
                    <a:bodyPr/>
                    <a:lstStyle/>
                    <a:p>
                      <a:pPr algn="ctr"/>
                      <a:r>
                        <a:rPr lang="en-US" sz="3200"/>
                        <a:t>Selected</a:t>
                      </a:r>
                    </a:p>
                  </a:txBody>
                  <a:tcPr anchor="ctr"/>
                </a:tc>
                <a:extLst>
                  <a:ext uri="{0D108BD9-81ED-4DB2-BD59-A6C34878D82A}">
                    <a16:rowId xmlns:a16="http://schemas.microsoft.com/office/drawing/2014/main" val="4093191172"/>
                  </a:ext>
                </a:extLst>
              </a:tr>
              <a:tr h="1022990">
                <a:tc>
                  <a:txBody>
                    <a:bodyPr/>
                    <a:lstStyle/>
                    <a:p>
                      <a:pPr algn="ctr"/>
                      <a:r>
                        <a:rPr lang="en-US" sz="3200"/>
                        <a:t>Broad</a:t>
                      </a:r>
                    </a:p>
                  </a:txBody>
                  <a:tcPr anchor="ctr"/>
                </a:tc>
                <a:tc>
                  <a:txBody>
                    <a:bodyPr/>
                    <a:lstStyle/>
                    <a:p>
                      <a:pPr algn="ctr"/>
                      <a:r>
                        <a:rPr lang="en-US" sz="3200"/>
                        <a:t>Previous Research</a:t>
                      </a:r>
                    </a:p>
                  </a:txBody>
                  <a:tcPr anchor="ctr"/>
                </a:tc>
                <a:tc>
                  <a:txBody>
                    <a:bodyPr/>
                    <a:lstStyle/>
                    <a:p>
                      <a:pPr algn="ctr"/>
                      <a:r>
                        <a:rPr lang="en-US" sz="3200"/>
                        <a:t>Prompt</a:t>
                      </a:r>
                    </a:p>
                  </a:txBody>
                  <a:tcPr anchor="ctr"/>
                </a:tc>
                <a:tc>
                  <a:txBody>
                    <a:bodyPr/>
                    <a:lstStyle/>
                    <a:p>
                      <a:pPr algn="ctr"/>
                      <a:r>
                        <a:rPr lang="en-US" sz="3200"/>
                        <a:t>Summary</a:t>
                      </a:r>
                    </a:p>
                  </a:txBody>
                  <a:tcPr anchor="ctr"/>
                </a:tc>
                <a:extLst>
                  <a:ext uri="{0D108BD9-81ED-4DB2-BD59-A6C34878D82A}">
                    <a16:rowId xmlns:a16="http://schemas.microsoft.com/office/drawing/2014/main" val="2794503931"/>
                  </a:ext>
                </a:extLst>
              </a:tr>
            </a:tbl>
          </a:graphicData>
        </a:graphic>
      </p:graphicFrame>
      <p:sp>
        <p:nvSpPr>
          <p:cNvPr id="3" name="Rectangle: Rounded Corners 2">
            <a:extLst>
              <a:ext uri="{FF2B5EF4-FFF2-40B4-BE49-F238E27FC236}">
                <a16:creationId xmlns:a16="http://schemas.microsoft.com/office/drawing/2014/main" id="{B029737E-46D4-9BFA-162B-37EAF35813CC}"/>
              </a:ext>
            </a:extLst>
          </p:cNvPr>
          <p:cNvSpPr/>
          <p:nvPr/>
        </p:nvSpPr>
        <p:spPr>
          <a:xfrm>
            <a:off x="112971" y="0"/>
            <a:ext cx="11968273" cy="992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Collocation Exercise – Use these word to fill in the sentences on Page 165</a:t>
            </a:r>
          </a:p>
        </p:txBody>
      </p:sp>
    </p:spTree>
    <p:extLst>
      <p:ext uri="{BB962C8B-B14F-4D97-AF65-F5344CB8AC3E}">
        <p14:creationId xmlns:p14="http://schemas.microsoft.com/office/powerpoint/2010/main" val="3155333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D301D7-8F65-A11A-6A9C-FBCD3CCC6397}"/>
              </a:ext>
            </a:extLst>
          </p:cNvPr>
          <p:cNvSpPr txBox="1"/>
          <p:nvPr/>
        </p:nvSpPr>
        <p:spPr>
          <a:xfrm>
            <a:off x="158380" y="1887280"/>
            <a:ext cx="11875239" cy="5016758"/>
          </a:xfrm>
          <a:prstGeom prst="rect">
            <a:avLst/>
          </a:prstGeom>
          <a:solidFill>
            <a:schemeClr val="bg1"/>
          </a:solidFill>
          <a:ln>
            <a:solidFill>
              <a:schemeClr val="tx1"/>
            </a:solidFill>
          </a:ln>
        </p:spPr>
        <p:txBody>
          <a:bodyPr wrap="square">
            <a:spAutoFit/>
          </a:bodyPr>
          <a:lstStyle/>
          <a:p>
            <a:pPr marL="514350" indent="-514350">
              <a:buFont typeface="+mj-lt"/>
              <a:buAutoNum type="arabicPeriod"/>
            </a:pPr>
            <a:r>
              <a:rPr lang="en-US" sz="3200"/>
              <a:t> I ＿＿＿＿＿＿ ＿＿＿＿＿to potentially eligible Chinese families through these recruitment sources.</a:t>
            </a:r>
          </a:p>
          <a:p>
            <a:pPr marL="514350" indent="-514350">
              <a:buFont typeface="+mj-lt"/>
              <a:buAutoNum type="arabicPeriod"/>
            </a:pPr>
            <a:r>
              <a:rPr lang="en-US" sz="3200"/>
              <a:t>These families had a __________ ______________of 46 children, 21 Chinese and 25 European Canadian.</a:t>
            </a:r>
          </a:p>
          <a:p>
            <a:pPr marL="514350" indent="-514350">
              <a:buFont typeface="+mj-lt"/>
              <a:buAutoNum type="arabicPeriod"/>
            </a:pPr>
            <a:r>
              <a:rPr lang="en-US" sz="3200"/>
              <a:t>Such a study would be particularly timely because of the ＿＿＿＿ ＿＿＿＿＿＿ in recent years of Chinese immigration to Canada.</a:t>
            </a:r>
          </a:p>
          <a:p>
            <a:pPr marL="514350" indent="-514350">
              <a:buFont typeface="+mj-lt"/>
              <a:buAutoNum type="arabicPeriod"/>
            </a:pPr>
            <a:r>
              <a:rPr lang="en-US" sz="3200"/>
              <a:t>From this variety of sources, I obtained a ____________ _______________ of both the Chinese and Caucasian families in the city.</a:t>
            </a:r>
          </a:p>
          <a:p>
            <a:pPr marL="514350" indent="-514350">
              <a:buFont typeface="+mj-lt"/>
              <a:buAutoNum type="arabicPeriod"/>
            </a:pPr>
            <a:r>
              <a:rPr lang="en-US" sz="3200"/>
              <a:t>I _________ ______________before I finalized the Chinese version.</a:t>
            </a:r>
          </a:p>
        </p:txBody>
      </p:sp>
      <p:graphicFrame>
        <p:nvGraphicFramePr>
          <p:cNvPr id="5" name="Table 2">
            <a:extLst>
              <a:ext uri="{FF2B5EF4-FFF2-40B4-BE49-F238E27FC236}">
                <a16:creationId xmlns:a16="http://schemas.microsoft.com/office/drawing/2014/main" id="{29A59FEB-CF26-1590-B978-52062D6587AE}"/>
              </a:ext>
            </a:extLst>
          </p:cNvPr>
          <p:cNvGraphicFramePr>
            <a:graphicFrameLocks noGrp="1"/>
          </p:cNvGraphicFramePr>
          <p:nvPr>
            <p:extLst>
              <p:ext uri="{D42A27DB-BD31-4B8C-83A1-F6EECF244321}">
                <p14:modId xmlns:p14="http://schemas.microsoft.com/office/powerpoint/2010/main" val="2969498774"/>
              </p:ext>
            </p:extLst>
          </p:nvPr>
        </p:nvGraphicFramePr>
        <p:xfrm>
          <a:off x="348881" y="0"/>
          <a:ext cx="11416708" cy="1887280"/>
        </p:xfrm>
        <a:graphic>
          <a:graphicData uri="http://schemas.openxmlformats.org/drawingml/2006/table">
            <a:tbl>
              <a:tblPr bandRow="1">
                <a:tableStyleId>{5C22544A-7EE6-4342-B048-85BDC9FD1C3A}</a:tableStyleId>
              </a:tblPr>
              <a:tblGrid>
                <a:gridCol w="2854177">
                  <a:extLst>
                    <a:ext uri="{9D8B030D-6E8A-4147-A177-3AD203B41FA5}">
                      <a16:colId xmlns:a16="http://schemas.microsoft.com/office/drawing/2014/main" val="3226324074"/>
                    </a:ext>
                  </a:extLst>
                </a:gridCol>
                <a:gridCol w="2854177">
                  <a:extLst>
                    <a:ext uri="{9D8B030D-6E8A-4147-A177-3AD203B41FA5}">
                      <a16:colId xmlns:a16="http://schemas.microsoft.com/office/drawing/2014/main" val="3011338622"/>
                    </a:ext>
                  </a:extLst>
                </a:gridCol>
                <a:gridCol w="2854177">
                  <a:extLst>
                    <a:ext uri="{9D8B030D-6E8A-4147-A177-3AD203B41FA5}">
                      <a16:colId xmlns:a16="http://schemas.microsoft.com/office/drawing/2014/main" val="2837679545"/>
                    </a:ext>
                  </a:extLst>
                </a:gridCol>
                <a:gridCol w="2854177">
                  <a:extLst>
                    <a:ext uri="{9D8B030D-6E8A-4147-A177-3AD203B41FA5}">
                      <a16:colId xmlns:a16="http://schemas.microsoft.com/office/drawing/2014/main" val="2931582889"/>
                    </a:ext>
                  </a:extLst>
                </a:gridCol>
              </a:tblGrid>
              <a:tr h="377456">
                <a:tc>
                  <a:txBody>
                    <a:bodyPr/>
                    <a:lstStyle/>
                    <a:p>
                      <a:pPr algn="ctr"/>
                      <a:r>
                        <a:rPr lang="en-US" sz="1800"/>
                        <a:t>Distributed</a:t>
                      </a:r>
                    </a:p>
                  </a:txBody>
                  <a:tcPr anchor="ctr"/>
                </a:tc>
                <a:tc>
                  <a:txBody>
                    <a:bodyPr/>
                    <a:lstStyle/>
                    <a:p>
                      <a:pPr algn="ctr"/>
                      <a:r>
                        <a:rPr lang="en-US" sz="1800"/>
                        <a:t>Total</a:t>
                      </a:r>
                    </a:p>
                  </a:txBody>
                  <a:tcPr anchor="ctr"/>
                </a:tc>
                <a:tc>
                  <a:txBody>
                    <a:bodyPr/>
                    <a:lstStyle/>
                    <a:p>
                      <a:pPr algn="ctr"/>
                      <a:r>
                        <a:rPr lang="en-US" sz="1800"/>
                        <a:t>Corroborate</a:t>
                      </a:r>
                    </a:p>
                  </a:txBody>
                  <a:tcPr anchor="ctr"/>
                </a:tc>
                <a:tc>
                  <a:txBody>
                    <a:bodyPr/>
                    <a:lstStyle/>
                    <a:p>
                      <a:pPr algn="ctr"/>
                      <a:r>
                        <a:rPr lang="en-US" sz="1800"/>
                        <a:t>Employed</a:t>
                      </a:r>
                    </a:p>
                  </a:txBody>
                  <a:tcPr anchor="ctr"/>
                </a:tc>
                <a:extLst>
                  <a:ext uri="{0D108BD9-81ED-4DB2-BD59-A6C34878D82A}">
                    <a16:rowId xmlns:a16="http://schemas.microsoft.com/office/drawing/2014/main" val="3689432007"/>
                  </a:ext>
                </a:extLst>
              </a:tr>
              <a:tr h="377456">
                <a:tc>
                  <a:txBody>
                    <a:bodyPr/>
                    <a:lstStyle/>
                    <a:p>
                      <a:pPr algn="ctr"/>
                      <a:r>
                        <a:rPr lang="en-US" sz="1800"/>
                        <a:t>Randomly</a:t>
                      </a:r>
                    </a:p>
                  </a:txBody>
                  <a:tcPr anchor="ctr"/>
                </a:tc>
                <a:tc>
                  <a:txBody>
                    <a:bodyPr/>
                    <a:lstStyle/>
                    <a:p>
                      <a:pPr algn="ctr"/>
                      <a:r>
                        <a:rPr lang="en-US" sz="1800"/>
                        <a:t>The Recruitment Letters</a:t>
                      </a:r>
                    </a:p>
                  </a:txBody>
                  <a:tcPr anchor="ctr"/>
                </a:tc>
                <a:tc>
                  <a:txBody>
                    <a:bodyPr/>
                    <a:lstStyle/>
                    <a:p>
                      <a:pPr algn="ctr"/>
                      <a:r>
                        <a:rPr lang="en-US" sz="1800"/>
                        <a:t>Combined</a:t>
                      </a:r>
                    </a:p>
                  </a:txBody>
                  <a:tcPr anchor="ctr"/>
                </a:tc>
                <a:tc>
                  <a:txBody>
                    <a:bodyPr/>
                    <a:lstStyle/>
                    <a:p>
                      <a:pPr algn="ctr"/>
                      <a:r>
                        <a:rPr lang="en-US" sz="1800"/>
                        <a:t>Discrepencies</a:t>
                      </a:r>
                    </a:p>
                  </a:txBody>
                  <a:tcPr anchor="ctr"/>
                </a:tc>
                <a:extLst>
                  <a:ext uri="{0D108BD9-81ED-4DB2-BD59-A6C34878D82A}">
                    <a16:rowId xmlns:a16="http://schemas.microsoft.com/office/drawing/2014/main" val="3198658591"/>
                  </a:ext>
                </a:extLst>
              </a:tr>
              <a:tr h="377456">
                <a:tc>
                  <a:txBody>
                    <a:bodyPr/>
                    <a:lstStyle/>
                    <a:p>
                      <a:pPr algn="ctr"/>
                      <a:r>
                        <a:rPr lang="en-US" sz="1800"/>
                        <a:t>Provides</a:t>
                      </a:r>
                    </a:p>
                  </a:txBody>
                  <a:tcPr anchor="ctr"/>
                </a:tc>
                <a:tc>
                  <a:txBody>
                    <a:bodyPr/>
                    <a:lstStyle/>
                    <a:p>
                      <a:pPr algn="ctr"/>
                      <a:r>
                        <a:rPr lang="en-US" sz="1800"/>
                        <a:t>Representation</a:t>
                      </a:r>
                    </a:p>
                  </a:txBody>
                  <a:tcPr anchor="ctr"/>
                </a:tc>
                <a:tc>
                  <a:txBody>
                    <a:bodyPr/>
                    <a:lstStyle/>
                    <a:p>
                      <a:pPr algn="ctr"/>
                      <a:r>
                        <a:rPr lang="en-US" sz="1800"/>
                        <a:t>Dramatic</a:t>
                      </a:r>
                    </a:p>
                  </a:txBody>
                  <a:tcPr anchor="ctr"/>
                </a:tc>
                <a:tc>
                  <a:txBody>
                    <a:bodyPr/>
                    <a:lstStyle/>
                    <a:p>
                      <a:pPr algn="ctr"/>
                      <a:r>
                        <a:rPr lang="en-US" sz="1800"/>
                        <a:t>Communication</a:t>
                      </a:r>
                    </a:p>
                  </a:txBody>
                  <a:tcPr anchor="ctr"/>
                </a:tc>
                <a:extLst>
                  <a:ext uri="{0D108BD9-81ED-4DB2-BD59-A6C34878D82A}">
                    <a16:rowId xmlns:a16="http://schemas.microsoft.com/office/drawing/2014/main" val="1012123104"/>
                  </a:ext>
                </a:extLst>
              </a:tr>
              <a:tr h="377456">
                <a:tc>
                  <a:txBody>
                    <a:bodyPr/>
                    <a:lstStyle/>
                    <a:p>
                      <a:pPr algn="ctr"/>
                      <a:r>
                        <a:rPr lang="en-US" sz="1800"/>
                        <a:t>Methods</a:t>
                      </a:r>
                    </a:p>
                  </a:txBody>
                  <a:tcPr anchor="ctr"/>
                </a:tc>
                <a:tc>
                  <a:txBody>
                    <a:bodyPr/>
                    <a:lstStyle/>
                    <a:p>
                      <a:pPr algn="ctr"/>
                      <a:r>
                        <a:rPr lang="en-US" sz="1800"/>
                        <a:t>Increase</a:t>
                      </a:r>
                    </a:p>
                  </a:txBody>
                  <a:tcPr anchor="ctr"/>
                </a:tc>
                <a:tc>
                  <a:txBody>
                    <a:bodyPr/>
                    <a:lstStyle/>
                    <a:p>
                      <a:pPr algn="ctr"/>
                      <a:r>
                        <a:rPr lang="en-US" sz="1800"/>
                        <a:t>Adjusted</a:t>
                      </a:r>
                    </a:p>
                  </a:txBody>
                  <a:tcPr anchor="ctr"/>
                </a:tc>
                <a:tc>
                  <a:txBody>
                    <a:bodyPr/>
                    <a:lstStyle/>
                    <a:p>
                      <a:pPr algn="ctr"/>
                      <a:r>
                        <a:rPr lang="en-US" sz="1800"/>
                        <a:t>Selected</a:t>
                      </a:r>
                    </a:p>
                  </a:txBody>
                  <a:tcPr anchor="ctr"/>
                </a:tc>
                <a:extLst>
                  <a:ext uri="{0D108BD9-81ED-4DB2-BD59-A6C34878D82A}">
                    <a16:rowId xmlns:a16="http://schemas.microsoft.com/office/drawing/2014/main" val="4093191172"/>
                  </a:ext>
                </a:extLst>
              </a:tr>
              <a:tr h="377456">
                <a:tc>
                  <a:txBody>
                    <a:bodyPr/>
                    <a:lstStyle/>
                    <a:p>
                      <a:pPr algn="ctr"/>
                      <a:r>
                        <a:rPr lang="en-US" sz="1800"/>
                        <a:t>Broad</a:t>
                      </a:r>
                    </a:p>
                  </a:txBody>
                  <a:tcPr anchor="ctr"/>
                </a:tc>
                <a:tc>
                  <a:txBody>
                    <a:bodyPr/>
                    <a:lstStyle/>
                    <a:p>
                      <a:pPr algn="ctr"/>
                      <a:r>
                        <a:rPr lang="en-US" sz="1800"/>
                        <a:t>Previous Research</a:t>
                      </a:r>
                    </a:p>
                  </a:txBody>
                  <a:tcPr anchor="ctr"/>
                </a:tc>
                <a:tc>
                  <a:txBody>
                    <a:bodyPr/>
                    <a:lstStyle/>
                    <a:p>
                      <a:pPr algn="ctr"/>
                      <a:r>
                        <a:rPr lang="en-US" sz="1800"/>
                        <a:t>Prompt</a:t>
                      </a:r>
                    </a:p>
                  </a:txBody>
                  <a:tcPr anchor="ctr"/>
                </a:tc>
                <a:tc>
                  <a:txBody>
                    <a:bodyPr/>
                    <a:lstStyle/>
                    <a:p>
                      <a:pPr algn="ctr"/>
                      <a:r>
                        <a:rPr lang="en-US" sz="1800"/>
                        <a:t>Summary</a:t>
                      </a:r>
                    </a:p>
                  </a:txBody>
                  <a:tcPr anchor="ctr"/>
                </a:tc>
                <a:extLst>
                  <a:ext uri="{0D108BD9-81ED-4DB2-BD59-A6C34878D82A}">
                    <a16:rowId xmlns:a16="http://schemas.microsoft.com/office/drawing/2014/main" val="2794503931"/>
                  </a:ext>
                </a:extLst>
              </a:tr>
            </a:tbl>
          </a:graphicData>
        </a:graphic>
      </p:graphicFrame>
    </p:spTree>
    <p:extLst>
      <p:ext uri="{BB962C8B-B14F-4D97-AF65-F5344CB8AC3E}">
        <p14:creationId xmlns:p14="http://schemas.microsoft.com/office/powerpoint/2010/main" val="230718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D301D7-8F65-A11A-6A9C-FBCD3CCC6397}"/>
              </a:ext>
            </a:extLst>
          </p:cNvPr>
          <p:cNvSpPr txBox="1"/>
          <p:nvPr/>
        </p:nvSpPr>
        <p:spPr>
          <a:xfrm>
            <a:off x="73099" y="2025908"/>
            <a:ext cx="12118901" cy="4832092"/>
          </a:xfrm>
          <a:prstGeom prst="rect">
            <a:avLst/>
          </a:prstGeom>
          <a:solidFill>
            <a:schemeClr val="bg1"/>
          </a:solidFill>
          <a:ln>
            <a:solidFill>
              <a:schemeClr val="tx1"/>
            </a:solidFill>
          </a:ln>
        </p:spPr>
        <p:txBody>
          <a:bodyPr wrap="square">
            <a:spAutoFit/>
          </a:bodyPr>
          <a:lstStyle/>
          <a:p>
            <a:r>
              <a:rPr lang="en-US" sz="2800"/>
              <a:t>6) We identified a small, _________ ___________ sample of the participants and analyzed their responses. </a:t>
            </a:r>
          </a:p>
          <a:p>
            <a:r>
              <a:rPr lang="en-US" sz="2800"/>
              <a:t>7) Table 1 shows the various __________ parents __________ to communicate with their children’s schools. </a:t>
            </a:r>
          </a:p>
          <a:p>
            <a:r>
              <a:rPr lang="en-US" sz="2800"/>
              <a:t>8) The following quotation from a participant ＿＿＿＿＿＿ ＿＿＿＿＿＿ of these criticisms. </a:t>
            </a:r>
          </a:p>
          <a:p>
            <a:r>
              <a:rPr lang="en-US" sz="2800"/>
              <a:t>9) These results __________ ____________ that was conducted in structured laboratory contexts. </a:t>
            </a:r>
          </a:p>
          <a:p>
            <a:r>
              <a:rPr lang="en-US" sz="2800"/>
              <a:t>10) The study established several expectations for online learners, including regular and __________ __________ with professors and clear expectations of the professors.</a:t>
            </a:r>
          </a:p>
        </p:txBody>
      </p:sp>
      <p:graphicFrame>
        <p:nvGraphicFramePr>
          <p:cNvPr id="5" name="Table 2">
            <a:extLst>
              <a:ext uri="{FF2B5EF4-FFF2-40B4-BE49-F238E27FC236}">
                <a16:creationId xmlns:a16="http://schemas.microsoft.com/office/drawing/2014/main" id="{29A59FEB-CF26-1590-B978-52062D6587AE}"/>
              </a:ext>
            </a:extLst>
          </p:cNvPr>
          <p:cNvGraphicFramePr>
            <a:graphicFrameLocks noGrp="1"/>
          </p:cNvGraphicFramePr>
          <p:nvPr/>
        </p:nvGraphicFramePr>
        <p:xfrm>
          <a:off x="348881" y="0"/>
          <a:ext cx="11416708" cy="2104610"/>
        </p:xfrm>
        <a:graphic>
          <a:graphicData uri="http://schemas.openxmlformats.org/drawingml/2006/table">
            <a:tbl>
              <a:tblPr bandRow="1">
                <a:tableStyleId>{5C22544A-7EE6-4342-B048-85BDC9FD1C3A}</a:tableStyleId>
              </a:tblPr>
              <a:tblGrid>
                <a:gridCol w="2854177">
                  <a:extLst>
                    <a:ext uri="{9D8B030D-6E8A-4147-A177-3AD203B41FA5}">
                      <a16:colId xmlns:a16="http://schemas.microsoft.com/office/drawing/2014/main" val="3226324074"/>
                    </a:ext>
                  </a:extLst>
                </a:gridCol>
                <a:gridCol w="2854177">
                  <a:extLst>
                    <a:ext uri="{9D8B030D-6E8A-4147-A177-3AD203B41FA5}">
                      <a16:colId xmlns:a16="http://schemas.microsoft.com/office/drawing/2014/main" val="3011338622"/>
                    </a:ext>
                  </a:extLst>
                </a:gridCol>
                <a:gridCol w="2854177">
                  <a:extLst>
                    <a:ext uri="{9D8B030D-6E8A-4147-A177-3AD203B41FA5}">
                      <a16:colId xmlns:a16="http://schemas.microsoft.com/office/drawing/2014/main" val="2837679545"/>
                    </a:ext>
                  </a:extLst>
                </a:gridCol>
                <a:gridCol w="2854177">
                  <a:extLst>
                    <a:ext uri="{9D8B030D-6E8A-4147-A177-3AD203B41FA5}">
                      <a16:colId xmlns:a16="http://schemas.microsoft.com/office/drawing/2014/main" val="2931582889"/>
                    </a:ext>
                  </a:extLst>
                </a:gridCol>
              </a:tblGrid>
              <a:tr h="420922">
                <a:tc>
                  <a:txBody>
                    <a:bodyPr/>
                    <a:lstStyle/>
                    <a:p>
                      <a:pPr algn="ctr"/>
                      <a:r>
                        <a:rPr lang="en-US" sz="1800"/>
                        <a:t>Distributed</a:t>
                      </a:r>
                    </a:p>
                  </a:txBody>
                  <a:tcPr anchor="ctr"/>
                </a:tc>
                <a:tc>
                  <a:txBody>
                    <a:bodyPr/>
                    <a:lstStyle/>
                    <a:p>
                      <a:pPr algn="ctr"/>
                      <a:r>
                        <a:rPr lang="en-US" sz="1800"/>
                        <a:t>Total</a:t>
                      </a:r>
                    </a:p>
                  </a:txBody>
                  <a:tcPr anchor="ctr"/>
                </a:tc>
                <a:tc>
                  <a:txBody>
                    <a:bodyPr/>
                    <a:lstStyle/>
                    <a:p>
                      <a:pPr algn="ctr"/>
                      <a:r>
                        <a:rPr lang="en-US" sz="1800"/>
                        <a:t>Corroborate</a:t>
                      </a:r>
                    </a:p>
                  </a:txBody>
                  <a:tcPr anchor="ctr"/>
                </a:tc>
                <a:tc>
                  <a:txBody>
                    <a:bodyPr/>
                    <a:lstStyle/>
                    <a:p>
                      <a:pPr algn="ctr"/>
                      <a:r>
                        <a:rPr lang="en-US" sz="1800"/>
                        <a:t>Employed</a:t>
                      </a:r>
                    </a:p>
                  </a:txBody>
                  <a:tcPr anchor="ctr"/>
                </a:tc>
                <a:extLst>
                  <a:ext uri="{0D108BD9-81ED-4DB2-BD59-A6C34878D82A}">
                    <a16:rowId xmlns:a16="http://schemas.microsoft.com/office/drawing/2014/main" val="3689432007"/>
                  </a:ext>
                </a:extLst>
              </a:tr>
              <a:tr h="420922">
                <a:tc>
                  <a:txBody>
                    <a:bodyPr/>
                    <a:lstStyle/>
                    <a:p>
                      <a:pPr algn="ctr"/>
                      <a:r>
                        <a:rPr lang="en-US" sz="1800"/>
                        <a:t>Randomly</a:t>
                      </a:r>
                    </a:p>
                  </a:txBody>
                  <a:tcPr anchor="ctr"/>
                </a:tc>
                <a:tc>
                  <a:txBody>
                    <a:bodyPr/>
                    <a:lstStyle/>
                    <a:p>
                      <a:pPr algn="ctr"/>
                      <a:r>
                        <a:rPr lang="en-US" sz="1800"/>
                        <a:t>The Recruitment Letters</a:t>
                      </a:r>
                    </a:p>
                  </a:txBody>
                  <a:tcPr anchor="ctr"/>
                </a:tc>
                <a:tc>
                  <a:txBody>
                    <a:bodyPr/>
                    <a:lstStyle/>
                    <a:p>
                      <a:pPr algn="ctr"/>
                      <a:r>
                        <a:rPr lang="en-US" sz="1800"/>
                        <a:t>Combined</a:t>
                      </a:r>
                    </a:p>
                  </a:txBody>
                  <a:tcPr anchor="ctr"/>
                </a:tc>
                <a:tc>
                  <a:txBody>
                    <a:bodyPr/>
                    <a:lstStyle/>
                    <a:p>
                      <a:pPr algn="ctr"/>
                      <a:r>
                        <a:rPr lang="en-US" sz="1800"/>
                        <a:t>Discrepencies</a:t>
                      </a:r>
                    </a:p>
                  </a:txBody>
                  <a:tcPr anchor="ctr"/>
                </a:tc>
                <a:extLst>
                  <a:ext uri="{0D108BD9-81ED-4DB2-BD59-A6C34878D82A}">
                    <a16:rowId xmlns:a16="http://schemas.microsoft.com/office/drawing/2014/main" val="3198658591"/>
                  </a:ext>
                </a:extLst>
              </a:tr>
              <a:tr h="420922">
                <a:tc>
                  <a:txBody>
                    <a:bodyPr/>
                    <a:lstStyle/>
                    <a:p>
                      <a:pPr algn="ctr"/>
                      <a:r>
                        <a:rPr lang="en-US" sz="1800"/>
                        <a:t>Provides</a:t>
                      </a:r>
                    </a:p>
                  </a:txBody>
                  <a:tcPr anchor="ctr"/>
                </a:tc>
                <a:tc>
                  <a:txBody>
                    <a:bodyPr/>
                    <a:lstStyle/>
                    <a:p>
                      <a:pPr algn="ctr"/>
                      <a:r>
                        <a:rPr lang="en-US" sz="1800"/>
                        <a:t>Representation</a:t>
                      </a:r>
                    </a:p>
                  </a:txBody>
                  <a:tcPr anchor="ctr"/>
                </a:tc>
                <a:tc>
                  <a:txBody>
                    <a:bodyPr/>
                    <a:lstStyle/>
                    <a:p>
                      <a:pPr algn="ctr"/>
                      <a:r>
                        <a:rPr lang="en-US" sz="1800"/>
                        <a:t>Dramatic</a:t>
                      </a:r>
                    </a:p>
                  </a:txBody>
                  <a:tcPr anchor="ctr"/>
                </a:tc>
                <a:tc>
                  <a:txBody>
                    <a:bodyPr/>
                    <a:lstStyle/>
                    <a:p>
                      <a:pPr algn="ctr"/>
                      <a:r>
                        <a:rPr lang="en-US" sz="1800"/>
                        <a:t>Communication</a:t>
                      </a:r>
                    </a:p>
                  </a:txBody>
                  <a:tcPr anchor="ctr"/>
                </a:tc>
                <a:extLst>
                  <a:ext uri="{0D108BD9-81ED-4DB2-BD59-A6C34878D82A}">
                    <a16:rowId xmlns:a16="http://schemas.microsoft.com/office/drawing/2014/main" val="1012123104"/>
                  </a:ext>
                </a:extLst>
              </a:tr>
              <a:tr h="420922">
                <a:tc>
                  <a:txBody>
                    <a:bodyPr/>
                    <a:lstStyle/>
                    <a:p>
                      <a:pPr algn="ctr"/>
                      <a:r>
                        <a:rPr lang="en-US" sz="1800"/>
                        <a:t>Methods</a:t>
                      </a:r>
                    </a:p>
                  </a:txBody>
                  <a:tcPr anchor="ctr"/>
                </a:tc>
                <a:tc>
                  <a:txBody>
                    <a:bodyPr/>
                    <a:lstStyle/>
                    <a:p>
                      <a:pPr algn="ctr"/>
                      <a:r>
                        <a:rPr lang="en-US" sz="1800"/>
                        <a:t>Increase</a:t>
                      </a:r>
                    </a:p>
                  </a:txBody>
                  <a:tcPr anchor="ctr"/>
                </a:tc>
                <a:tc>
                  <a:txBody>
                    <a:bodyPr/>
                    <a:lstStyle/>
                    <a:p>
                      <a:pPr algn="ctr"/>
                      <a:r>
                        <a:rPr lang="en-US" sz="1800"/>
                        <a:t>Adjusted</a:t>
                      </a:r>
                    </a:p>
                  </a:txBody>
                  <a:tcPr anchor="ctr"/>
                </a:tc>
                <a:tc>
                  <a:txBody>
                    <a:bodyPr/>
                    <a:lstStyle/>
                    <a:p>
                      <a:pPr algn="ctr"/>
                      <a:r>
                        <a:rPr lang="en-US" sz="1800"/>
                        <a:t>Selected</a:t>
                      </a:r>
                    </a:p>
                  </a:txBody>
                  <a:tcPr anchor="ctr"/>
                </a:tc>
                <a:extLst>
                  <a:ext uri="{0D108BD9-81ED-4DB2-BD59-A6C34878D82A}">
                    <a16:rowId xmlns:a16="http://schemas.microsoft.com/office/drawing/2014/main" val="4093191172"/>
                  </a:ext>
                </a:extLst>
              </a:tr>
              <a:tr h="420922">
                <a:tc>
                  <a:txBody>
                    <a:bodyPr/>
                    <a:lstStyle/>
                    <a:p>
                      <a:pPr algn="ctr"/>
                      <a:r>
                        <a:rPr lang="en-US" sz="1800"/>
                        <a:t>Broad</a:t>
                      </a:r>
                    </a:p>
                  </a:txBody>
                  <a:tcPr anchor="ctr"/>
                </a:tc>
                <a:tc>
                  <a:txBody>
                    <a:bodyPr/>
                    <a:lstStyle/>
                    <a:p>
                      <a:pPr algn="ctr"/>
                      <a:r>
                        <a:rPr lang="en-US" sz="1800"/>
                        <a:t>Previous Research</a:t>
                      </a:r>
                    </a:p>
                  </a:txBody>
                  <a:tcPr anchor="ctr"/>
                </a:tc>
                <a:tc>
                  <a:txBody>
                    <a:bodyPr/>
                    <a:lstStyle/>
                    <a:p>
                      <a:pPr algn="ctr"/>
                      <a:r>
                        <a:rPr lang="en-US" sz="1800"/>
                        <a:t>Prompt</a:t>
                      </a:r>
                    </a:p>
                  </a:txBody>
                  <a:tcPr anchor="ctr"/>
                </a:tc>
                <a:tc>
                  <a:txBody>
                    <a:bodyPr/>
                    <a:lstStyle/>
                    <a:p>
                      <a:pPr algn="ctr"/>
                      <a:r>
                        <a:rPr lang="en-US" sz="1800"/>
                        <a:t>Summary</a:t>
                      </a:r>
                    </a:p>
                  </a:txBody>
                  <a:tcPr anchor="ctr"/>
                </a:tc>
                <a:extLst>
                  <a:ext uri="{0D108BD9-81ED-4DB2-BD59-A6C34878D82A}">
                    <a16:rowId xmlns:a16="http://schemas.microsoft.com/office/drawing/2014/main" val="2794503931"/>
                  </a:ext>
                </a:extLst>
              </a:tr>
            </a:tbl>
          </a:graphicData>
        </a:graphic>
      </p:graphicFrame>
    </p:spTree>
    <p:extLst>
      <p:ext uri="{BB962C8B-B14F-4D97-AF65-F5344CB8AC3E}">
        <p14:creationId xmlns:p14="http://schemas.microsoft.com/office/powerpoint/2010/main" val="1506953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7F08-37B4-CE50-03BA-479AC027B0A0}"/>
              </a:ext>
            </a:extLst>
          </p:cNvPr>
          <p:cNvSpPr>
            <a:spLocks noGrp="1"/>
          </p:cNvSpPr>
          <p:nvPr>
            <p:ph type="title"/>
          </p:nvPr>
        </p:nvSpPr>
        <p:spPr/>
        <p:txBody>
          <a:bodyPr>
            <a:normAutofit/>
          </a:bodyPr>
          <a:lstStyle/>
          <a:p>
            <a:r>
              <a:rPr lang="en-US" sz="7200"/>
              <a:t>Discussion</a:t>
            </a:r>
          </a:p>
        </p:txBody>
      </p:sp>
      <p:sp>
        <p:nvSpPr>
          <p:cNvPr id="3" name="Text Placeholder 2">
            <a:extLst>
              <a:ext uri="{FF2B5EF4-FFF2-40B4-BE49-F238E27FC236}">
                <a16:creationId xmlns:a16="http://schemas.microsoft.com/office/drawing/2014/main" id="{AC024365-261D-AA36-C7C1-934E0CB0B700}"/>
              </a:ext>
            </a:extLst>
          </p:cNvPr>
          <p:cNvSpPr>
            <a:spLocks noGrp="1"/>
          </p:cNvSpPr>
          <p:nvPr>
            <p:ph type="body" idx="1"/>
          </p:nvPr>
        </p:nvSpPr>
        <p:spPr/>
        <p:txBody>
          <a:bodyPr>
            <a:normAutofit/>
          </a:bodyPr>
          <a:lstStyle/>
          <a:p>
            <a:r>
              <a:rPr lang="en-US" sz="4000"/>
              <a:t>Function &amp; Style</a:t>
            </a:r>
          </a:p>
        </p:txBody>
      </p:sp>
    </p:spTree>
    <p:extLst>
      <p:ext uri="{BB962C8B-B14F-4D97-AF65-F5344CB8AC3E}">
        <p14:creationId xmlns:p14="http://schemas.microsoft.com/office/powerpoint/2010/main" val="29857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6353-14EB-425B-B1A9-90197DDDB70F}"/>
              </a:ext>
            </a:extLst>
          </p:cNvPr>
          <p:cNvSpPr>
            <a:spLocks noGrp="1"/>
          </p:cNvSpPr>
          <p:nvPr>
            <p:ph type="title"/>
          </p:nvPr>
        </p:nvSpPr>
        <p:spPr/>
        <p:txBody>
          <a:bodyPr/>
          <a:lstStyle/>
          <a:p>
            <a:r>
              <a:rPr lang="en-US"/>
              <a:t>This Week’s Reading</a:t>
            </a:r>
          </a:p>
        </p:txBody>
      </p:sp>
      <p:pic>
        <p:nvPicPr>
          <p:cNvPr id="4" name="Picture 4">
            <a:extLst>
              <a:ext uri="{FF2B5EF4-FFF2-40B4-BE49-F238E27FC236}">
                <a16:creationId xmlns:a16="http://schemas.microsoft.com/office/drawing/2014/main" id="{FFB905C8-AD7F-F65B-30B0-CA2F47B8EB91}"/>
              </a:ext>
            </a:extLst>
          </p:cNvPr>
          <p:cNvPicPr>
            <a:picLocks noGrp="1" noChangeAspect="1"/>
          </p:cNvPicPr>
          <p:nvPr>
            <p:ph idx="1"/>
          </p:nvPr>
        </p:nvPicPr>
        <p:blipFill>
          <a:blip r:embed="rId2"/>
          <a:stretch>
            <a:fillRect/>
          </a:stretch>
        </p:blipFill>
        <p:spPr>
          <a:xfrm>
            <a:off x="1295402" y="2657658"/>
            <a:ext cx="9601200" cy="2001064"/>
          </a:xfrm>
          <a:prstGeom prst="rect">
            <a:avLst/>
          </a:prstGeom>
          <a:ln w="88900" cap="sq" cmpd="thickThin">
            <a:solidFill>
              <a:srgbClr val="000000"/>
            </a:solidFill>
            <a:prstDash val="solid"/>
            <a:miter lim="800000"/>
          </a:ln>
          <a:effectLst>
            <a:innerShdw blurRad="76200">
              <a:srgbClr val="000000"/>
            </a:innerShdw>
          </a:effectLst>
        </p:spPr>
      </p:pic>
      <p:sp>
        <p:nvSpPr>
          <p:cNvPr id="3" name="TextBox 2">
            <a:extLst>
              <a:ext uri="{FF2B5EF4-FFF2-40B4-BE49-F238E27FC236}">
                <a16:creationId xmlns:a16="http://schemas.microsoft.com/office/drawing/2014/main" id="{77D2E940-C8D5-9526-11AA-95A7A9B33A18}"/>
              </a:ext>
            </a:extLst>
          </p:cNvPr>
          <p:cNvSpPr txBox="1"/>
          <p:nvPr/>
        </p:nvSpPr>
        <p:spPr>
          <a:xfrm>
            <a:off x="571500" y="4968113"/>
            <a:ext cx="11137604" cy="954107"/>
          </a:xfrm>
          <a:prstGeom prst="rect">
            <a:avLst/>
          </a:prstGeom>
          <a:noFill/>
        </p:spPr>
        <p:txBody>
          <a:bodyPr wrap="square" rtlCol="0">
            <a:spAutoFit/>
          </a:bodyPr>
          <a:lstStyle/>
          <a:p>
            <a:pPr marL="285750" indent="-285750" algn="l">
              <a:buFont typeface="Arial" panose="020B0604020202020204" pitchFamily="34" charset="0"/>
              <a:buChar char="•"/>
            </a:pPr>
            <a:r>
              <a:rPr lang="en-US" sz="2800"/>
              <a:t>Last week we read through the first two sections</a:t>
            </a:r>
          </a:p>
          <a:p>
            <a:pPr marL="285750" indent="-285750" algn="l">
              <a:buFont typeface="Arial" panose="020B0604020202020204" pitchFamily="34" charset="0"/>
              <a:buChar char="•"/>
            </a:pPr>
            <a:r>
              <a:rPr lang="en-US" sz="2800"/>
              <a:t>This week we will focus on Results and Discussion sections using this paper</a:t>
            </a:r>
          </a:p>
        </p:txBody>
      </p:sp>
    </p:spTree>
    <p:extLst>
      <p:ext uri="{BB962C8B-B14F-4D97-AF65-F5344CB8AC3E}">
        <p14:creationId xmlns:p14="http://schemas.microsoft.com/office/powerpoint/2010/main" val="1814327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D00B-19B9-F9FA-E0FD-03D75E21520E}"/>
              </a:ext>
            </a:extLst>
          </p:cNvPr>
          <p:cNvSpPr>
            <a:spLocks noGrp="1"/>
          </p:cNvSpPr>
          <p:nvPr>
            <p:ph type="title"/>
          </p:nvPr>
        </p:nvSpPr>
        <p:spPr/>
        <p:txBody>
          <a:bodyPr/>
          <a:lstStyle/>
          <a:p>
            <a:r>
              <a:rPr lang="en-US"/>
              <a:t>Discussion Function</a:t>
            </a:r>
          </a:p>
        </p:txBody>
      </p:sp>
      <p:sp>
        <p:nvSpPr>
          <p:cNvPr id="3" name="Text Placeholder 2">
            <a:extLst>
              <a:ext uri="{FF2B5EF4-FFF2-40B4-BE49-F238E27FC236}">
                <a16:creationId xmlns:a16="http://schemas.microsoft.com/office/drawing/2014/main" id="{4CB8FF87-F46E-ECC2-0628-AC497DC93B50}"/>
              </a:ext>
            </a:extLst>
          </p:cNvPr>
          <p:cNvSpPr>
            <a:spLocks noGrp="1"/>
          </p:cNvSpPr>
          <p:nvPr>
            <p:ph idx="1"/>
          </p:nvPr>
        </p:nvSpPr>
        <p:spPr>
          <a:xfrm>
            <a:off x="996802" y="2556932"/>
            <a:ext cx="10167384" cy="3530208"/>
          </a:xfrm>
        </p:spPr>
        <p:txBody>
          <a:bodyPr/>
          <a:lstStyle/>
          <a:p>
            <a:r>
              <a:rPr lang="en-US"/>
              <a:t>While Results must be objective and fact-based, Discussion is where you interpret the data for your reader</a:t>
            </a:r>
          </a:p>
          <a:p>
            <a:r>
              <a:rPr lang="en-US"/>
              <a:t>Here you want to use your results to support your conclusions – instead of saying </a:t>
            </a:r>
            <a:r>
              <a:rPr lang="en-US" b="1"/>
              <a:t>what, </a:t>
            </a:r>
            <a:r>
              <a:rPr lang="en-US"/>
              <a:t>you want to answer </a:t>
            </a:r>
            <a:r>
              <a:rPr lang="en-US" b="1"/>
              <a:t>so what?</a:t>
            </a:r>
          </a:p>
          <a:p>
            <a:pPr lvl="1"/>
            <a:r>
              <a:rPr lang="en-US"/>
              <a:t>How does this help answer your research question?</a:t>
            </a:r>
          </a:p>
          <a:p>
            <a:pPr lvl="1"/>
            <a:r>
              <a:rPr lang="en-US"/>
              <a:t>Does this confirm/deny your hypothesis?</a:t>
            </a:r>
          </a:p>
          <a:p>
            <a:pPr lvl="1"/>
            <a:r>
              <a:rPr lang="en-US"/>
              <a:t>Does the method you chose work?</a:t>
            </a:r>
          </a:p>
        </p:txBody>
      </p:sp>
    </p:spTree>
    <p:extLst>
      <p:ext uri="{BB962C8B-B14F-4D97-AF65-F5344CB8AC3E}">
        <p14:creationId xmlns:p14="http://schemas.microsoft.com/office/powerpoint/2010/main" val="437988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9697-AB5C-A222-81D5-56A173ABDBC2}"/>
              </a:ext>
            </a:extLst>
          </p:cNvPr>
          <p:cNvSpPr>
            <a:spLocks noGrp="1"/>
          </p:cNvSpPr>
          <p:nvPr>
            <p:ph type="title"/>
          </p:nvPr>
        </p:nvSpPr>
        <p:spPr/>
        <p:txBody>
          <a:bodyPr/>
          <a:lstStyle/>
          <a:p>
            <a:r>
              <a:rPr lang="en-US"/>
              <a:t>Discussion Content</a:t>
            </a:r>
          </a:p>
        </p:txBody>
      </p:sp>
      <p:sp>
        <p:nvSpPr>
          <p:cNvPr id="3" name="Content Placeholder 2">
            <a:extLst>
              <a:ext uri="{FF2B5EF4-FFF2-40B4-BE49-F238E27FC236}">
                <a16:creationId xmlns:a16="http://schemas.microsoft.com/office/drawing/2014/main" id="{B82F13CC-0391-0C3D-F22E-FA275469B8C6}"/>
              </a:ext>
            </a:extLst>
          </p:cNvPr>
          <p:cNvSpPr>
            <a:spLocks noGrp="1"/>
          </p:cNvSpPr>
          <p:nvPr>
            <p:ph idx="1"/>
          </p:nvPr>
        </p:nvSpPr>
        <p:spPr>
          <a:xfrm>
            <a:off x="910412" y="2556932"/>
            <a:ext cx="10559459" cy="3623242"/>
          </a:xfrm>
        </p:spPr>
        <p:txBody>
          <a:bodyPr>
            <a:normAutofit/>
          </a:bodyPr>
          <a:lstStyle/>
          <a:p>
            <a:r>
              <a:rPr lang="en-US" dirty="0"/>
              <a:t>Use evidence from your results and generally accepted knowledge to support your conclusion (can bring in other sources as well)</a:t>
            </a:r>
          </a:p>
          <a:p>
            <a:r>
              <a:rPr lang="en-US" dirty="0"/>
              <a:t>Explain the significance of your findings</a:t>
            </a:r>
          </a:p>
          <a:p>
            <a:r>
              <a:rPr lang="en-US" b="1" dirty="0"/>
              <a:t>Interpret</a:t>
            </a:r>
            <a:r>
              <a:rPr lang="en-US" dirty="0"/>
              <a:t> your data – explain mechanisms that could have produced the results</a:t>
            </a:r>
          </a:p>
          <a:p>
            <a:r>
              <a:rPr lang="en-US" dirty="0"/>
              <a:t>You never want to state a conclusion or that results were (un)expected without discussing </a:t>
            </a:r>
            <a:r>
              <a:rPr lang="en-US" b="1" dirty="0"/>
              <a:t>why</a:t>
            </a:r>
            <a:r>
              <a:rPr lang="en-US" dirty="0"/>
              <a:t> it is</a:t>
            </a:r>
          </a:p>
          <a:p>
            <a:pPr lvl="1"/>
            <a:r>
              <a:rPr lang="en-US" dirty="0"/>
              <a:t>If hypothesis is not supported, try to explain what might have happened</a:t>
            </a:r>
          </a:p>
          <a:p>
            <a:pPr lvl="1"/>
            <a:r>
              <a:rPr lang="en-US" dirty="0"/>
              <a:t>If hypothesis supported, try to explain the theory behind why the results agreed</a:t>
            </a:r>
          </a:p>
        </p:txBody>
      </p:sp>
    </p:spTree>
    <p:extLst>
      <p:ext uri="{BB962C8B-B14F-4D97-AF65-F5344CB8AC3E}">
        <p14:creationId xmlns:p14="http://schemas.microsoft.com/office/powerpoint/2010/main" val="1108494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A2BC3-8160-C145-6387-6DBF76FA0C89}"/>
              </a:ext>
            </a:extLst>
          </p:cNvPr>
          <p:cNvSpPr>
            <a:spLocks noGrp="1"/>
          </p:cNvSpPr>
          <p:nvPr>
            <p:ph type="title"/>
          </p:nvPr>
        </p:nvSpPr>
        <p:spPr/>
        <p:txBody>
          <a:bodyPr/>
          <a:lstStyle/>
          <a:p>
            <a:r>
              <a:rPr lang="en-US"/>
              <a:t>Results vs Discussion</a:t>
            </a:r>
          </a:p>
        </p:txBody>
      </p:sp>
      <p:sp>
        <p:nvSpPr>
          <p:cNvPr id="3" name="Content Placeholder 2">
            <a:extLst>
              <a:ext uri="{FF2B5EF4-FFF2-40B4-BE49-F238E27FC236}">
                <a16:creationId xmlns:a16="http://schemas.microsoft.com/office/drawing/2014/main" id="{03EED8DA-324A-ACD6-9F6E-82A8C6DAF5F1}"/>
              </a:ext>
            </a:extLst>
          </p:cNvPr>
          <p:cNvSpPr>
            <a:spLocks noGrp="1"/>
          </p:cNvSpPr>
          <p:nvPr>
            <p:ph idx="1"/>
          </p:nvPr>
        </p:nvSpPr>
        <p:spPr/>
        <p:txBody>
          <a:bodyPr>
            <a:normAutofit/>
          </a:bodyPr>
          <a:lstStyle/>
          <a:p>
            <a:r>
              <a:rPr lang="en-US" sz="3200" dirty="0"/>
              <a:t>Results deal with facts and outcomes, summarizing what happened as a result of the study</a:t>
            </a:r>
          </a:p>
          <a:p>
            <a:r>
              <a:rPr lang="en-US" sz="3200" dirty="0"/>
              <a:t>Discussion deal with points and interpretation, and should go </a:t>
            </a:r>
            <a:r>
              <a:rPr lang="en-US" sz="3200" b="1" dirty="0"/>
              <a:t>beyond</a:t>
            </a:r>
            <a:r>
              <a:rPr lang="en-US" sz="3200" dirty="0"/>
              <a:t> summaries and results into explanations and educated speculation</a:t>
            </a:r>
          </a:p>
        </p:txBody>
      </p:sp>
    </p:spTree>
    <p:extLst>
      <p:ext uri="{BB962C8B-B14F-4D97-AF65-F5344CB8AC3E}">
        <p14:creationId xmlns:p14="http://schemas.microsoft.com/office/powerpoint/2010/main" val="955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7554-5EDD-2301-44E9-3B8AD5D10C05}"/>
              </a:ext>
            </a:extLst>
          </p:cNvPr>
          <p:cNvSpPr>
            <a:spLocks noGrp="1"/>
          </p:cNvSpPr>
          <p:nvPr>
            <p:ph type="title"/>
          </p:nvPr>
        </p:nvSpPr>
        <p:spPr/>
        <p:txBody>
          <a:bodyPr/>
          <a:lstStyle/>
          <a:p>
            <a:r>
              <a:rPr lang="en-US"/>
              <a:t>Style</a:t>
            </a:r>
          </a:p>
        </p:txBody>
      </p:sp>
      <p:sp>
        <p:nvSpPr>
          <p:cNvPr id="3" name="Content Placeholder 2">
            <a:extLst>
              <a:ext uri="{FF2B5EF4-FFF2-40B4-BE49-F238E27FC236}">
                <a16:creationId xmlns:a16="http://schemas.microsoft.com/office/drawing/2014/main" id="{D278A1F0-09F1-121D-5489-ADF1AF926370}"/>
              </a:ext>
            </a:extLst>
          </p:cNvPr>
          <p:cNvSpPr>
            <a:spLocks noGrp="1"/>
          </p:cNvSpPr>
          <p:nvPr>
            <p:ph idx="1"/>
          </p:nvPr>
        </p:nvSpPr>
        <p:spPr>
          <a:xfrm>
            <a:off x="1024419" y="2556932"/>
            <a:ext cx="9872178" cy="872068"/>
          </a:xfrm>
        </p:spPr>
        <p:txBody>
          <a:bodyPr>
            <a:normAutofit/>
          </a:bodyPr>
          <a:lstStyle/>
          <a:p>
            <a:pPr marL="0" indent="0">
              <a:buNone/>
            </a:pPr>
            <a:r>
              <a:rPr lang="en-US"/>
              <a:t>We can think about organizing the Discussion as a series of moves containing points, most of which we’ve seen:</a:t>
            </a:r>
          </a:p>
        </p:txBody>
      </p:sp>
      <p:graphicFrame>
        <p:nvGraphicFramePr>
          <p:cNvPr id="4" name="Table 4">
            <a:extLst>
              <a:ext uri="{FF2B5EF4-FFF2-40B4-BE49-F238E27FC236}">
                <a16:creationId xmlns:a16="http://schemas.microsoft.com/office/drawing/2014/main" id="{87AFED81-9212-BF54-B04A-97FAEE647BAB}"/>
              </a:ext>
            </a:extLst>
          </p:cNvPr>
          <p:cNvGraphicFramePr>
            <a:graphicFrameLocks noGrp="1"/>
          </p:cNvGraphicFramePr>
          <p:nvPr>
            <p:extLst>
              <p:ext uri="{D42A27DB-BD31-4B8C-83A1-F6EECF244321}">
                <p14:modId xmlns:p14="http://schemas.microsoft.com/office/powerpoint/2010/main" val="2398800358"/>
              </p:ext>
            </p:extLst>
          </p:nvPr>
        </p:nvGraphicFramePr>
        <p:xfrm>
          <a:off x="1083192" y="3568405"/>
          <a:ext cx="9872178" cy="2509974"/>
        </p:xfrm>
        <a:graphic>
          <a:graphicData uri="http://schemas.openxmlformats.org/drawingml/2006/table">
            <a:tbl>
              <a:tblPr firstCol="1" bandRow="1">
                <a:tableStyleId>{5C22544A-7EE6-4342-B048-85BDC9FD1C3A}</a:tableStyleId>
              </a:tblPr>
              <a:tblGrid>
                <a:gridCol w="2529694">
                  <a:extLst>
                    <a:ext uri="{9D8B030D-6E8A-4147-A177-3AD203B41FA5}">
                      <a16:colId xmlns:a16="http://schemas.microsoft.com/office/drawing/2014/main" val="2719496099"/>
                    </a:ext>
                  </a:extLst>
                </a:gridCol>
                <a:gridCol w="7342484">
                  <a:extLst>
                    <a:ext uri="{9D8B030D-6E8A-4147-A177-3AD203B41FA5}">
                      <a16:colId xmlns:a16="http://schemas.microsoft.com/office/drawing/2014/main" val="2503299109"/>
                    </a:ext>
                  </a:extLst>
                </a:gridCol>
              </a:tblGrid>
              <a:tr h="836658">
                <a:tc>
                  <a:txBody>
                    <a:bodyPr/>
                    <a:lstStyle/>
                    <a:p>
                      <a:pPr algn="ctr"/>
                      <a:r>
                        <a:rPr lang="en-US" sz="3200"/>
                        <a:t>Move 1</a:t>
                      </a:r>
                    </a:p>
                  </a:txBody>
                  <a:tcPr anchor="ctr"/>
                </a:tc>
                <a:tc>
                  <a:txBody>
                    <a:bodyPr/>
                    <a:lstStyle/>
                    <a:p>
                      <a:pPr algn="ctr"/>
                      <a:r>
                        <a:rPr lang="en-US" sz="2400"/>
                        <a:t>Points to consolidate your research space, main discussion of results (mandatory)</a:t>
                      </a:r>
                    </a:p>
                  </a:txBody>
                  <a:tcPr anchor="ctr"/>
                </a:tc>
                <a:extLst>
                  <a:ext uri="{0D108BD9-81ED-4DB2-BD59-A6C34878D82A}">
                    <a16:rowId xmlns:a16="http://schemas.microsoft.com/office/drawing/2014/main" val="4097124639"/>
                  </a:ext>
                </a:extLst>
              </a:tr>
              <a:tr h="836658">
                <a:tc>
                  <a:txBody>
                    <a:bodyPr/>
                    <a:lstStyle/>
                    <a:p>
                      <a:pPr algn="ctr"/>
                      <a:r>
                        <a:rPr lang="en-US" sz="3200"/>
                        <a:t>Move 2</a:t>
                      </a:r>
                    </a:p>
                  </a:txBody>
                  <a:tcPr anchor="ctr"/>
                </a:tc>
                <a:tc>
                  <a:txBody>
                    <a:bodyPr/>
                    <a:lstStyle/>
                    <a:p>
                      <a:pPr algn="ctr"/>
                      <a:r>
                        <a:rPr lang="en-US" sz="2400"/>
                        <a:t>Points to indicate the limitations of your study </a:t>
                      </a:r>
                      <a:br>
                        <a:rPr lang="en-US" sz="2400"/>
                      </a:br>
                      <a:r>
                        <a:rPr lang="en-US" sz="2400"/>
                        <a:t>(common and recommended)</a:t>
                      </a:r>
                    </a:p>
                  </a:txBody>
                  <a:tcPr anchor="ctr"/>
                </a:tc>
                <a:extLst>
                  <a:ext uri="{0D108BD9-81ED-4DB2-BD59-A6C34878D82A}">
                    <a16:rowId xmlns:a16="http://schemas.microsoft.com/office/drawing/2014/main" val="760766684"/>
                  </a:ext>
                </a:extLst>
              </a:tr>
              <a:tr h="836658">
                <a:tc>
                  <a:txBody>
                    <a:bodyPr/>
                    <a:lstStyle/>
                    <a:p>
                      <a:pPr algn="ctr"/>
                      <a:r>
                        <a:rPr lang="en-US" sz="3200"/>
                        <a:t>Move 3</a:t>
                      </a:r>
                    </a:p>
                  </a:txBody>
                  <a:tcPr anchor="ctr"/>
                </a:tc>
                <a:tc>
                  <a:txBody>
                    <a:bodyPr/>
                    <a:lstStyle/>
                    <a:p>
                      <a:pPr algn="ctr"/>
                      <a:r>
                        <a:rPr lang="en-US" sz="2400"/>
                        <a:t>Points to identify useful areas of further research (Optional)</a:t>
                      </a:r>
                    </a:p>
                  </a:txBody>
                  <a:tcPr anchor="ctr"/>
                </a:tc>
                <a:extLst>
                  <a:ext uri="{0D108BD9-81ED-4DB2-BD59-A6C34878D82A}">
                    <a16:rowId xmlns:a16="http://schemas.microsoft.com/office/drawing/2014/main" val="1121870276"/>
                  </a:ext>
                </a:extLst>
              </a:tr>
            </a:tbl>
          </a:graphicData>
        </a:graphic>
      </p:graphicFrame>
    </p:spTree>
    <p:extLst>
      <p:ext uri="{BB962C8B-B14F-4D97-AF65-F5344CB8AC3E}">
        <p14:creationId xmlns:p14="http://schemas.microsoft.com/office/powerpoint/2010/main" val="1809508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7554-5EDD-2301-44E9-3B8AD5D10C05}"/>
              </a:ext>
            </a:extLst>
          </p:cNvPr>
          <p:cNvSpPr>
            <a:spLocks noGrp="1"/>
          </p:cNvSpPr>
          <p:nvPr>
            <p:ph type="title"/>
          </p:nvPr>
        </p:nvSpPr>
        <p:spPr/>
        <p:txBody>
          <a:bodyPr/>
          <a:lstStyle/>
          <a:p>
            <a:r>
              <a:rPr lang="en-US"/>
              <a:t>Style</a:t>
            </a:r>
          </a:p>
        </p:txBody>
      </p:sp>
      <p:graphicFrame>
        <p:nvGraphicFramePr>
          <p:cNvPr id="4" name="Table 4">
            <a:extLst>
              <a:ext uri="{FF2B5EF4-FFF2-40B4-BE49-F238E27FC236}">
                <a16:creationId xmlns:a16="http://schemas.microsoft.com/office/drawing/2014/main" id="{87AFED81-9212-BF54-B04A-97FAEE647BAB}"/>
              </a:ext>
            </a:extLst>
          </p:cNvPr>
          <p:cNvGraphicFramePr>
            <a:graphicFrameLocks noGrp="1"/>
          </p:cNvGraphicFramePr>
          <p:nvPr>
            <p:extLst>
              <p:ext uri="{D42A27DB-BD31-4B8C-83A1-F6EECF244321}">
                <p14:modId xmlns:p14="http://schemas.microsoft.com/office/powerpoint/2010/main" val="617727444"/>
              </p:ext>
            </p:extLst>
          </p:nvPr>
        </p:nvGraphicFramePr>
        <p:xfrm>
          <a:off x="1083192" y="2758190"/>
          <a:ext cx="9872178" cy="3096215"/>
        </p:xfrm>
        <a:graphic>
          <a:graphicData uri="http://schemas.openxmlformats.org/drawingml/2006/table">
            <a:tbl>
              <a:tblPr firstCol="1" bandRow="1">
                <a:tableStyleId>{5C22544A-7EE6-4342-B048-85BDC9FD1C3A}</a:tableStyleId>
              </a:tblPr>
              <a:tblGrid>
                <a:gridCol w="1450716">
                  <a:extLst>
                    <a:ext uri="{9D8B030D-6E8A-4147-A177-3AD203B41FA5}">
                      <a16:colId xmlns:a16="http://schemas.microsoft.com/office/drawing/2014/main" val="2719496099"/>
                    </a:ext>
                  </a:extLst>
                </a:gridCol>
                <a:gridCol w="4210731">
                  <a:extLst>
                    <a:ext uri="{9D8B030D-6E8A-4147-A177-3AD203B41FA5}">
                      <a16:colId xmlns:a16="http://schemas.microsoft.com/office/drawing/2014/main" val="2503299109"/>
                    </a:ext>
                  </a:extLst>
                </a:gridCol>
                <a:gridCol w="4210731">
                  <a:extLst>
                    <a:ext uri="{9D8B030D-6E8A-4147-A177-3AD203B41FA5}">
                      <a16:colId xmlns:a16="http://schemas.microsoft.com/office/drawing/2014/main" val="4073068629"/>
                    </a:ext>
                  </a:extLst>
                </a:gridCol>
              </a:tblGrid>
              <a:tr h="3096215">
                <a:tc>
                  <a:txBody>
                    <a:bodyPr/>
                    <a:lstStyle/>
                    <a:p>
                      <a:pPr algn="ctr"/>
                      <a:r>
                        <a:rPr lang="en-US" sz="3200" dirty="0"/>
                        <a:t>Move 1</a:t>
                      </a:r>
                    </a:p>
                  </a:txBody>
                  <a:tcPr anchor="ctr"/>
                </a:tc>
                <a:tc>
                  <a:txBody>
                    <a:bodyPr/>
                    <a:lstStyle/>
                    <a:p>
                      <a:pPr marL="342900" indent="-342900">
                        <a:buAutoNum type="alphaLcParenR"/>
                      </a:pPr>
                      <a:r>
                        <a:rPr lang="en-CA" sz="2400" dirty="0"/>
                        <a:t>Summarize results</a:t>
                      </a:r>
                    </a:p>
                    <a:p>
                      <a:pPr marL="342900" indent="-342900">
                        <a:buAutoNum type="alphaLcParenR"/>
                      </a:pPr>
                      <a:r>
                        <a:rPr lang="en-CA" sz="2400" dirty="0"/>
                        <a:t>Supporting previous findings</a:t>
                      </a:r>
                    </a:p>
                    <a:p>
                      <a:pPr marL="342900" indent="-342900">
                        <a:buAutoNum type="alphaLcParenR"/>
                      </a:pPr>
                      <a:r>
                        <a:rPr lang="en-CA" sz="2400" dirty="0"/>
                        <a:t>Contradicting previous findings</a:t>
                      </a:r>
                    </a:p>
                    <a:p>
                      <a:pPr marL="342900" indent="-342900">
                        <a:buAutoNum type="alphaLcParenR"/>
                      </a:pPr>
                      <a:r>
                        <a:rPr lang="en-CA" sz="2400" dirty="0"/>
                        <a:t>Indicating unexpected outcomes</a:t>
                      </a:r>
                    </a:p>
                    <a:p>
                      <a:pPr marL="342900" indent="-342900">
                        <a:buAutoNum type="alphaLcParenR"/>
                      </a:pPr>
                      <a:r>
                        <a:rPr lang="en-CA" sz="2400" dirty="0"/>
                        <a:t>Offering an explanation for the findings</a:t>
                      </a:r>
                    </a:p>
                  </a:txBody>
                  <a:tcPr/>
                </a:tc>
                <a:tc>
                  <a:txBody>
                    <a:bodyPr/>
                    <a:lstStyle/>
                    <a:p>
                      <a:pPr marL="342900" indent="-342900">
                        <a:buAutoNum type="alphaLcParenR"/>
                      </a:pPr>
                      <a:r>
                        <a:rPr lang="en-CA" sz="2000" dirty="0"/>
                        <a:t>The results of the study show/indicate that…</a:t>
                      </a:r>
                    </a:p>
                    <a:p>
                      <a:pPr marL="342900" indent="-342900">
                        <a:buAutoNum type="alphaLcParenR"/>
                      </a:pPr>
                      <a:r>
                        <a:rPr lang="en-CA" sz="2000" dirty="0"/>
                        <a:t>This finding is consistent with Smith (2000) who…</a:t>
                      </a:r>
                    </a:p>
                    <a:p>
                      <a:pPr marL="342900" indent="-342900">
                        <a:buAutoNum type="alphaLcParenR"/>
                      </a:pPr>
                      <a:r>
                        <a:rPr lang="en-CA" sz="2000" dirty="0"/>
                        <a:t>The outcome was contrary to that found in Smith (2000) where…</a:t>
                      </a:r>
                    </a:p>
                    <a:p>
                      <a:pPr marL="342900" indent="-342900">
                        <a:buAutoNum type="alphaLcParenR"/>
                      </a:pPr>
                      <a:r>
                        <a:rPr lang="en-CA" sz="2000" dirty="0"/>
                        <a:t>One unanticipated finding was…</a:t>
                      </a:r>
                    </a:p>
                    <a:p>
                      <a:pPr marL="342900" indent="-342900">
                        <a:buAutoNum type="alphaLcParenR"/>
                      </a:pPr>
                      <a:r>
                        <a:rPr lang="en-CA" sz="2000" dirty="0"/>
                        <a:t>This discrepancy is possibly due to …</a:t>
                      </a:r>
                    </a:p>
                  </a:txBody>
                  <a:tcPr/>
                </a:tc>
                <a:extLst>
                  <a:ext uri="{0D108BD9-81ED-4DB2-BD59-A6C34878D82A}">
                    <a16:rowId xmlns:a16="http://schemas.microsoft.com/office/drawing/2014/main" val="4097124639"/>
                  </a:ext>
                </a:extLst>
              </a:tr>
            </a:tbl>
          </a:graphicData>
        </a:graphic>
      </p:graphicFrame>
    </p:spTree>
    <p:extLst>
      <p:ext uri="{BB962C8B-B14F-4D97-AF65-F5344CB8AC3E}">
        <p14:creationId xmlns:p14="http://schemas.microsoft.com/office/powerpoint/2010/main" val="3590087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9A21-612F-A57E-74E2-4EAEBE420579}"/>
              </a:ext>
            </a:extLst>
          </p:cNvPr>
          <p:cNvSpPr>
            <a:spLocks noGrp="1"/>
          </p:cNvSpPr>
          <p:nvPr>
            <p:ph type="title"/>
          </p:nvPr>
        </p:nvSpPr>
        <p:spPr/>
        <p:txBody>
          <a:bodyPr/>
          <a:lstStyle/>
          <a:p>
            <a:r>
              <a:rPr lang="en-US"/>
              <a:t>Practice – Task 2 (Page 169)</a:t>
            </a:r>
          </a:p>
        </p:txBody>
      </p:sp>
      <p:sp>
        <p:nvSpPr>
          <p:cNvPr id="3" name="Content Placeholder 2">
            <a:extLst>
              <a:ext uri="{FF2B5EF4-FFF2-40B4-BE49-F238E27FC236}">
                <a16:creationId xmlns:a16="http://schemas.microsoft.com/office/drawing/2014/main" id="{69AFE2D9-4283-2A25-4FAC-E19C68191BC9}"/>
              </a:ext>
            </a:extLst>
          </p:cNvPr>
          <p:cNvSpPr>
            <a:spLocks noGrp="1"/>
          </p:cNvSpPr>
          <p:nvPr>
            <p:ph idx="1"/>
          </p:nvPr>
        </p:nvSpPr>
        <p:spPr>
          <a:xfrm>
            <a:off x="1295401" y="2556931"/>
            <a:ext cx="9601196" cy="3736213"/>
          </a:xfrm>
        </p:spPr>
        <p:txBody>
          <a:bodyPr>
            <a:noAutofit/>
          </a:bodyPr>
          <a:lstStyle/>
          <a:p>
            <a:r>
              <a:rPr lang="en-US" sz="3200" dirty="0"/>
              <a:t>We will read a draft Discussion section.</a:t>
            </a:r>
          </a:p>
          <a:p>
            <a:r>
              <a:rPr lang="en-US" sz="3200" dirty="0"/>
              <a:t>After reading, try to find the three Discussion moves</a:t>
            </a:r>
          </a:p>
          <a:p>
            <a:r>
              <a:rPr lang="en-US" sz="3200" dirty="0"/>
              <a:t>Consider the linguistic characteristics of each move, such as:</a:t>
            </a:r>
          </a:p>
          <a:p>
            <a:pPr lvl="1"/>
            <a:r>
              <a:rPr lang="en-US" sz="2800" dirty="0"/>
              <a:t>Verb tenses</a:t>
            </a:r>
          </a:p>
          <a:p>
            <a:pPr lvl="1"/>
            <a:r>
              <a:rPr lang="en-US" sz="2800" dirty="0"/>
              <a:t>Voice</a:t>
            </a:r>
          </a:p>
        </p:txBody>
      </p:sp>
    </p:spTree>
    <p:extLst>
      <p:ext uri="{BB962C8B-B14F-4D97-AF65-F5344CB8AC3E}">
        <p14:creationId xmlns:p14="http://schemas.microsoft.com/office/powerpoint/2010/main" val="840995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27306A-1CAD-BE9E-175A-5C98DF86D40C}"/>
              </a:ext>
            </a:extLst>
          </p:cNvPr>
          <p:cNvSpPr txBox="1"/>
          <p:nvPr/>
        </p:nvSpPr>
        <p:spPr>
          <a:xfrm>
            <a:off x="990156" y="747461"/>
            <a:ext cx="10273709" cy="5016758"/>
          </a:xfrm>
          <a:prstGeom prst="rect">
            <a:avLst/>
          </a:prstGeom>
          <a:noFill/>
        </p:spPr>
        <p:txBody>
          <a:bodyPr wrap="square">
            <a:spAutoFit/>
          </a:bodyPr>
          <a:lstStyle/>
          <a:p>
            <a:pPr algn="ctr"/>
            <a:r>
              <a:rPr lang="en-US" sz="3200" b="1"/>
              <a:t>Discussion</a:t>
            </a:r>
            <a:r>
              <a:rPr lang="en-US" sz="3200"/>
              <a:t> </a:t>
            </a:r>
          </a:p>
          <a:p>
            <a:r>
              <a:rPr lang="en-US" sz="3200"/>
              <a:t>The small sample sizes in these studies require great caution in drawing conclusions. However, several patterns were apparent in the results and these deserve some comment. At the very least, these studies offer two case-study views of the ways some students cope with studying in L2. We offer the following interpretations as speculations in need of further confirmation. Our comments concern what the students say they are doing during study and summarization, and what effect these processes have on performance.</a:t>
            </a:r>
          </a:p>
        </p:txBody>
      </p:sp>
      <p:sp>
        <p:nvSpPr>
          <p:cNvPr id="6" name="Rectangle: Rounded Corners 5">
            <a:extLst>
              <a:ext uri="{FF2B5EF4-FFF2-40B4-BE49-F238E27FC236}">
                <a16:creationId xmlns:a16="http://schemas.microsoft.com/office/drawing/2014/main" id="{C329A90D-65FF-3EC9-CBCC-6341AE13F6D3}"/>
              </a:ext>
            </a:extLst>
          </p:cNvPr>
          <p:cNvSpPr/>
          <p:nvPr/>
        </p:nvSpPr>
        <p:spPr>
          <a:xfrm>
            <a:off x="8957930" y="5947586"/>
            <a:ext cx="2824272" cy="863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169</a:t>
            </a:r>
          </a:p>
        </p:txBody>
      </p:sp>
    </p:spTree>
    <p:extLst>
      <p:ext uri="{BB962C8B-B14F-4D97-AF65-F5344CB8AC3E}">
        <p14:creationId xmlns:p14="http://schemas.microsoft.com/office/powerpoint/2010/main" val="391910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29B33D-3AEE-4FF6-DC0B-2A1DFDA19197}"/>
              </a:ext>
            </a:extLst>
          </p:cNvPr>
          <p:cNvSpPr txBox="1"/>
          <p:nvPr/>
        </p:nvSpPr>
        <p:spPr>
          <a:xfrm>
            <a:off x="1063257" y="1355673"/>
            <a:ext cx="10174028" cy="3046988"/>
          </a:xfrm>
          <a:prstGeom prst="rect">
            <a:avLst/>
          </a:prstGeom>
          <a:noFill/>
        </p:spPr>
        <p:txBody>
          <a:bodyPr wrap="square">
            <a:spAutoFit/>
          </a:bodyPr>
          <a:lstStyle/>
          <a:p>
            <a:r>
              <a:rPr lang="en-US" sz="3200"/>
              <a:t>In spite of their varying language difficulties, both groups of subjects employed deep processing. Both groups used more surface processing, with the more fluent subjects doing more appropriate surface processing. This supports the argument made earlier in this paper that a reasonable level of fluency provides a basis for higher level processes.</a:t>
            </a:r>
          </a:p>
        </p:txBody>
      </p:sp>
      <p:sp>
        <p:nvSpPr>
          <p:cNvPr id="5" name="Rectangle: Rounded Corners 4">
            <a:extLst>
              <a:ext uri="{FF2B5EF4-FFF2-40B4-BE49-F238E27FC236}">
                <a16:creationId xmlns:a16="http://schemas.microsoft.com/office/drawing/2014/main" id="{68AAE9E2-76C3-FDF1-140D-F0E5AE1C9DAE}"/>
              </a:ext>
            </a:extLst>
          </p:cNvPr>
          <p:cNvSpPr/>
          <p:nvPr/>
        </p:nvSpPr>
        <p:spPr>
          <a:xfrm>
            <a:off x="8957930" y="5947586"/>
            <a:ext cx="2824272" cy="863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169</a:t>
            </a:r>
          </a:p>
        </p:txBody>
      </p:sp>
    </p:spTree>
    <p:extLst>
      <p:ext uri="{BB962C8B-B14F-4D97-AF65-F5344CB8AC3E}">
        <p14:creationId xmlns:p14="http://schemas.microsoft.com/office/powerpoint/2010/main" val="3037985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DA1957-FABA-7649-D625-FC76893147E5}"/>
              </a:ext>
            </a:extLst>
          </p:cNvPr>
          <p:cNvSpPr txBox="1"/>
          <p:nvPr/>
        </p:nvSpPr>
        <p:spPr>
          <a:xfrm>
            <a:off x="877186" y="745355"/>
            <a:ext cx="10267063" cy="4031873"/>
          </a:xfrm>
          <a:prstGeom prst="rect">
            <a:avLst/>
          </a:prstGeom>
          <a:noFill/>
        </p:spPr>
        <p:txBody>
          <a:bodyPr wrap="square">
            <a:spAutoFit/>
          </a:bodyPr>
          <a:lstStyle/>
          <a:p>
            <a:r>
              <a:rPr lang="en-US" sz="3200"/>
              <a:t>The results are not consistent with the suggestions of some (e.g. Kozminsky and Graetz, 1996) that L2 students are forced to rely solely upon surface processing, nor with  those of others who conclude that L2 students tend to use deep processing as a “top-down” way of coping with ambiguous detail (e.g. Canwell and Biggs, 1988). Rather these results suggest that interlingua transfer and application of deep processing strategies is not automatic.</a:t>
            </a:r>
          </a:p>
        </p:txBody>
      </p:sp>
      <p:sp>
        <p:nvSpPr>
          <p:cNvPr id="5" name="Rectangle: Rounded Corners 4">
            <a:extLst>
              <a:ext uri="{FF2B5EF4-FFF2-40B4-BE49-F238E27FC236}">
                <a16:creationId xmlns:a16="http://schemas.microsoft.com/office/drawing/2014/main" id="{15166FFF-5336-A809-2BA8-EC5EC9C8AA9E}"/>
              </a:ext>
            </a:extLst>
          </p:cNvPr>
          <p:cNvSpPr/>
          <p:nvPr/>
        </p:nvSpPr>
        <p:spPr>
          <a:xfrm>
            <a:off x="8957930" y="5947586"/>
            <a:ext cx="2824272" cy="863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169</a:t>
            </a:r>
          </a:p>
        </p:txBody>
      </p:sp>
    </p:spTree>
    <p:extLst>
      <p:ext uri="{BB962C8B-B14F-4D97-AF65-F5344CB8AC3E}">
        <p14:creationId xmlns:p14="http://schemas.microsoft.com/office/powerpoint/2010/main" val="1040914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3CA90-3367-4E6A-5D97-149B9F043937}"/>
              </a:ext>
            </a:extLst>
          </p:cNvPr>
          <p:cNvSpPr txBox="1"/>
          <p:nvPr/>
        </p:nvSpPr>
        <p:spPr>
          <a:xfrm>
            <a:off x="910412" y="839442"/>
            <a:ext cx="10233837" cy="4031873"/>
          </a:xfrm>
          <a:prstGeom prst="rect">
            <a:avLst/>
          </a:prstGeom>
          <a:noFill/>
        </p:spPr>
        <p:txBody>
          <a:bodyPr wrap="square">
            <a:spAutoFit/>
          </a:bodyPr>
          <a:lstStyle/>
          <a:p>
            <a:r>
              <a:rPr lang="en-US" sz="3200"/>
              <a:t>We wish to suggest two general ways in which educators can facilitate their L2 students’ learning. These suggestions derive largely from the literature, but are consistent with the results of these two studies. First, strategies that compensate for lack of fluency, reducing the cognitive load for L2 students and thereby freeing up their resources for higher-order activities, will be of value. The second approach is to ensure that students use their available processing capacity as effectively as possible.</a:t>
            </a:r>
          </a:p>
        </p:txBody>
      </p:sp>
      <p:sp>
        <p:nvSpPr>
          <p:cNvPr id="5" name="Rectangle: Rounded Corners 4">
            <a:extLst>
              <a:ext uri="{FF2B5EF4-FFF2-40B4-BE49-F238E27FC236}">
                <a16:creationId xmlns:a16="http://schemas.microsoft.com/office/drawing/2014/main" id="{4C1B688F-9165-7252-CCCA-C75E623381B9}"/>
              </a:ext>
            </a:extLst>
          </p:cNvPr>
          <p:cNvSpPr/>
          <p:nvPr/>
        </p:nvSpPr>
        <p:spPr>
          <a:xfrm>
            <a:off x="8957930" y="5947586"/>
            <a:ext cx="2824272" cy="863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170</a:t>
            </a:r>
          </a:p>
        </p:txBody>
      </p:sp>
    </p:spTree>
    <p:extLst>
      <p:ext uri="{BB962C8B-B14F-4D97-AF65-F5344CB8AC3E}">
        <p14:creationId xmlns:p14="http://schemas.microsoft.com/office/powerpoint/2010/main" val="1119241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0856-4D3B-8052-8FEA-DC10BBB8F7C6}"/>
              </a:ext>
            </a:extLst>
          </p:cNvPr>
          <p:cNvSpPr>
            <a:spLocks noGrp="1"/>
          </p:cNvSpPr>
          <p:nvPr>
            <p:ph type="title"/>
          </p:nvPr>
        </p:nvSpPr>
        <p:spPr/>
        <p:txBody>
          <a:bodyPr/>
          <a:lstStyle/>
          <a:p>
            <a:r>
              <a:rPr lang="en-US"/>
              <a:t>Unit 5 – Reading Quiz</a:t>
            </a:r>
          </a:p>
        </p:txBody>
      </p:sp>
      <p:sp>
        <p:nvSpPr>
          <p:cNvPr id="3" name="Content Placeholder 2">
            <a:extLst>
              <a:ext uri="{FF2B5EF4-FFF2-40B4-BE49-F238E27FC236}">
                <a16:creationId xmlns:a16="http://schemas.microsoft.com/office/drawing/2014/main" id="{0F2CCB74-9E8F-0827-766B-E085A37E0FD7}"/>
              </a:ext>
            </a:extLst>
          </p:cNvPr>
          <p:cNvSpPr>
            <a:spLocks noGrp="1"/>
          </p:cNvSpPr>
          <p:nvPr>
            <p:ph idx="1"/>
          </p:nvPr>
        </p:nvSpPr>
        <p:spPr>
          <a:xfrm>
            <a:off x="996802" y="2556932"/>
            <a:ext cx="10340163" cy="3550144"/>
          </a:xfrm>
        </p:spPr>
        <p:txBody>
          <a:bodyPr>
            <a:normAutofit fontScale="92500" lnSpcReduction="10000"/>
          </a:bodyPr>
          <a:lstStyle/>
          <a:p>
            <a:r>
              <a:rPr lang="en-US" sz="3600"/>
              <a:t>We </a:t>
            </a:r>
            <a:r>
              <a:rPr lang="en-US" sz="3600" dirty="0"/>
              <a:t>will have our usual quiz </a:t>
            </a:r>
            <a:r>
              <a:rPr lang="en-US" sz="3600"/>
              <a:t>on reading content and vocabulary</a:t>
            </a:r>
            <a:endParaRPr lang="en-US" sz="3600" dirty="0"/>
          </a:p>
          <a:p>
            <a:r>
              <a:rPr lang="en-US" sz="3600"/>
              <a:t>Some questions may have more than one answer </a:t>
            </a:r>
            <a:r>
              <a:rPr lang="en-US" sz="3600" dirty="0"/>
              <a:t>- you must select </a:t>
            </a:r>
            <a:r>
              <a:rPr lang="en-US" sz="3600" b="1" dirty="0"/>
              <a:t>all</a:t>
            </a:r>
            <a:r>
              <a:rPr lang="en-US" sz="3600" dirty="0"/>
              <a:t> correct answers to receive full marks</a:t>
            </a:r>
          </a:p>
          <a:p>
            <a:r>
              <a:rPr lang="en-US" sz="3600" dirty="0"/>
              <a:t>The link </a:t>
            </a:r>
            <a:r>
              <a:rPr lang="en-US" sz="3600"/>
              <a:t>will be posted to the WeChat group</a:t>
            </a:r>
            <a:endParaRPr lang="en-US" sz="3600" dirty="0"/>
          </a:p>
          <a:p>
            <a:r>
              <a:rPr lang="en-US" sz="3600" dirty="0"/>
              <a:t>You have 20 minutes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B95F61E-143F-4C53-38B4-599A1E36C862}"/>
                  </a:ext>
                </a:extLst>
              </p14:cNvPr>
              <p14:cNvContentPartPr/>
              <p14:nvPr/>
            </p14:nvContentPartPr>
            <p14:xfrm>
              <a:off x="8677080" y="581040"/>
              <a:ext cx="2124360" cy="1029240"/>
            </p14:xfrm>
          </p:contentPart>
        </mc:Choice>
        <mc:Fallback xmlns="">
          <p:pic>
            <p:nvPicPr>
              <p:cNvPr id="4" name="Ink 3">
                <a:extLst>
                  <a:ext uri="{FF2B5EF4-FFF2-40B4-BE49-F238E27FC236}">
                    <a16:creationId xmlns:a16="http://schemas.microsoft.com/office/drawing/2014/main" id="{EB95F61E-143F-4C53-38B4-599A1E36C862}"/>
                  </a:ext>
                </a:extLst>
              </p:cNvPr>
              <p:cNvPicPr/>
              <p:nvPr/>
            </p:nvPicPr>
            <p:blipFill>
              <a:blip r:embed="rId3"/>
              <a:stretch>
                <a:fillRect/>
              </a:stretch>
            </p:blipFill>
            <p:spPr>
              <a:xfrm>
                <a:off x="8667720" y="571680"/>
                <a:ext cx="2143080" cy="1047960"/>
              </a:xfrm>
              <a:prstGeom prst="rect">
                <a:avLst/>
              </a:prstGeom>
            </p:spPr>
          </p:pic>
        </mc:Fallback>
      </mc:AlternateContent>
    </p:spTree>
    <p:extLst>
      <p:ext uri="{BB962C8B-B14F-4D97-AF65-F5344CB8AC3E}">
        <p14:creationId xmlns:p14="http://schemas.microsoft.com/office/powerpoint/2010/main" val="181220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DF9F-0803-85C6-FB1C-9A8C8539B7D1}"/>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EB5DC389-FBA1-7604-DC93-FD0D3BA5A624}"/>
              </a:ext>
            </a:extLst>
          </p:cNvPr>
          <p:cNvSpPr>
            <a:spLocks noGrp="1"/>
          </p:cNvSpPr>
          <p:nvPr>
            <p:ph idx="1"/>
          </p:nvPr>
        </p:nvSpPr>
        <p:spPr/>
        <p:txBody>
          <a:bodyPr>
            <a:normAutofit/>
          </a:bodyPr>
          <a:lstStyle/>
          <a:p>
            <a:r>
              <a:rPr lang="en-US" sz="4000"/>
              <a:t>What are the three moves?</a:t>
            </a:r>
          </a:p>
          <a:p>
            <a:r>
              <a:rPr lang="en-US" sz="4000"/>
              <a:t>What are the linguistic characteristics of each?</a:t>
            </a:r>
          </a:p>
        </p:txBody>
      </p:sp>
      <p:graphicFrame>
        <p:nvGraphicFramePr>
          <p:cNvPr id="5" name="Table 4">
            <a:extLst>
              <a:ext uri="{FF2B5EF4-FFF2-40B4-BE49-F238E27FC236}">
                <a16:creationId xmlns:a16="http://schemas.microsoft.com/office/drawing/2014/main" id="{0CE3BE3E-F8E9-D1C7-C87C-FEE08E3466CB}"/>
              </a:ext>
            </a:extLst>
          </p:cNvPr>
          <p:cNvGraphicFramePr>
            <a:graphicFrameLocks noGrp="1"/>
          </p:cNvGraphicFramePr>
          <p:nvPr>
            <p:extLst>
              <p:ext uri="{D42A27DB-BD31-4B8C-83A1-F6EECF244321}">
                <p14:modId xmlns:p14="http://schemas.microsoft.com/office/powerpoint/2010/main" val="3025329525"/>
              </p:ext>
            </p:extLst>
          </p:nvPr>
        </p:nvGraphicFramePr>
        <p:xfrm>
          <a:off x="524983" y="4348481"/>
          <a:ext cx="11343609" cy="1507426"/>
        </p:xfrm>
        <a:graphic>
          <a:graphicData uri="http://schemas.openxmlformats.org/drawingml/2006/table">
            <a:tbl>
              <a:tblPr firstCol="1" bandRow="1">
                <a:tableStyleId>{5C22544A-7EE6-4342-B048-85BDC9FD1C3A}</a:tableStyleId>
              </a:tblPr>
              <a:tblGrid>
                <a:gridCol w="1900569">
                  <a:extLst>
                    <a:ext uri="{9D8B030D-6E8A-4147-A177-3AD203B41FA5}">
                      <a16:colId xmlns:a16="http://schemas.microsoft.com/office/drawing/2014/main" val="2719496099"/>
                    </a:ext>
                  </a:extLst>
                </a:gridCol>
                <a:gridCol w="9443040">
                  <a:extLst>
                    <a:ext uri="{9D8B030D-6E8A-4147-A177-3AD203B41FA5}">
                      <a16:colId xmlns:a16="http://schemas.microsoft.com/office/drawing/2014/main" val="2503299109"/>
                    </a:ext>
                  </a:extLst>
                </a:gridCol>
              </a:tblGrid>
              <a:tr h="555593">
                <a:tc>
                  <a:txBody>
                    <a:bodyPr/>
                    <a:lstStyle/>
                    <a:p>
                      <a:pPr algn="ctr"/>
                      <a:r>
                        <a:rPr lang="en-US" sz="2000"/>
                        <a:t>Move 1</a:t>
                      </a:r>
                    </a:p>
                  </a:txBody>
                  <a:tcPr anchor="ctr"/>
                </a:tc>
                <a:tc>
                  <a:txBody>
                    <a:bodyPr/>
                    <a:lstStyle/>
                    <a:p>
                      <a:pPr algn="ctr"/>
                      <a:r>
                        <a:rPr lang="en-US" sz="2000"/>
                        <a:t>Points to consolidate your research space, main discussion of results (mandatory)</a:t>
                      </a:r>
                    </a:p>
                  </a:txBody>
                  <a:tcPr anchor="ctr"/>
                </a:tc>
                <a:extLst>
                  <a:ext uri="{0D108BD9-81ED-4DB2-BD59-A6C34878D82A}">
                    <a16:rowId xmlns:a16="http://schemas.microsoft.com/office/drawing/2014/main" val="4097124639"/>
                  </a:ext>
                </a:extLst>
              </a:tr>
              <a:tr h="555593">
                <a:tc>
                  <a:txBody>
                    <a:bodyPr/>
                    <a:lstStyle/>
                    <a:p>
                      <a:pPr algn="ctr"/>
                      <a:r>
                        <a:rPr lang="en-US" sz="2000"/>
                        <a:t>Move 2</a:t>
                      </a:r>
                    </a:p>
                  </a:txBody>
                  <a:tcPr anchor="ctr"/>
                </a:tc>
                <a:tc>
                  <a:txBody>
                    <a:bodyPr/>
                    <a:lstStyle/>
                    <a:p>
                      <a:pPr algn="ctr"/>
                      <a:r>
                        <a:rPr lang="en-US" sz="2000"/>
                        <a:t>Points to indicate the limitations of your study (common and recommended)</a:t>
                      </a:r>
                    </a:p>
                  </a:txBody>
                  <a:tcPr anchor="ctr"/>
                </a:tc>
                <a:extLst>
                  <a:ext uri="{0D108BD9-81ED-4DB2-BD59-A6C34878D82A}">
                    <a16:rowId xmlns:a16="http://schemas.microsoft.com/office/drawing/2014/main" val="760766684"/>
                  </a:ext>
                </a:extLst>
              </a:tr>
              <a:tr h="314031">
                <a:tc>
                  <a:txBody>
                    <a:bodyPr/>
                    <a:lstStyle/>
                    <a:p>
                      <a:pPr algn="ctr"/>
                      <a:r>
                        <a:rPr lang="en-US" sz="2000"/>
                        <a:t>Move 3</a:t>
                      </a:r>
                    </a:p>
                  </a:txBody>
                  <a:tcPr anchor="ctr"/>
                </a:tc>
                <a:tc>
                  <a:txBody>
                    <a:bodyPr/>
                    <a:lstStyle/>
                    <a:p>
                      <a:pPr algn="ctr"/>
                      <a:r>
                        <a:rPr lang="en-US" sz="2000"/>
                        <a:t>Points to identify useful areas of further research (Optional)</a:t>
                      </a:r>
                    </a:p>
                  </a:txBody>
                  <a:tcPr anchor="ctr"/>
                </a:tc>
                <a:extLst>
                  <a:ext uri="{0D108BD9-81ED-4DB2-BD59-A6C34878D82A}">
                    <a16:rowId xmlns:a16="http://schemas.microsoft.com/office/drawing/2014/main" val="1121870276"/>
                  </a:ext>
                </a:extLst>
              </a:tr>
            </a:tbl>
          </a:graphicData>
        </a:graphic>
      </p:graphicFrame>
    </p:spTree>
    <p:extLst>
      <p:ext uri="{BB962C8B-B14F-4D97-AF65-F5344CB8AC3E}">
        <p14:creationId xmlns:p14="http://schemas.microsoft.com/office/powerpoint/2010/main" val="471717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9594-A112-DC69-18A9-09FFED9E0A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93E745-503C-5582-4698-DC9B90AD2AAD}"/>
              </a:ext>
            </a:extLst>
          </p:cNvPr>
          <p:cNvSpPr>
            <a:spLocks noGrp="1"/>
          </p:cNvSpPr>
          <p:nvPr>
            <p:ph type="body" idx="1"/>
          </p:nvPr>
        </p:nvSpPr>
        <p:spPr/>
        <p:txBody>
          <a:bodyPr/>
          <a:lstStyle/>
          <a:p>
            <a:r>
              <a:rPr lang="en-US"/>
              <a:t>We’ll look at some quotes from this week’s reading and try to match them with one of our three moves. They are not all in order.</a:t>
            </a:r>
          </a:p>
        </p:txBody>
      </p:sp>
      <p:pic>
        <p:nvPicPr>
          <p:cNvPr id="5" name="Picture 4">
            <a:extLst>
              <a:ext uri="{FF2B5EF4-FFF2-40B4-BE49-F238E27FC236}">
                <a16:creationId xmlns:a16="http://schemas.microsoft.com/office/drawing/2014/main" id="{50672487-8463-D8EE-196D-8494C3744010}"/>
              </a:ext>
            </a:extLst>
          </p:cNvPr>
          <p:cNvPicPr>
            <a:picLocks noChangeAspect="1"/>
          </p:cNvPicPr>
          <p:nvPr/>
        </p:nvPicPr>
        <p:blipFill>
          <a:blip r:embed="rId2"/>
          <a:stretch>
            <a:fillRect/>
          </a:stretch>
        </p:blipFill>
        <p:spPr>
          <a:xfrm>
            <a:off x="1508053" y="1531319"/>
            <a:ext cx="9601200" cy="2001064"/>
          </a:xfrm>
          <a:prstGeom prst="rect">
            <a:avLst/>
          </a:prstGeom>
          <a:ln w="88900" cap="sq" cmpd="thickThin">
            <a:solidFill>
              <a:srgbClr val="000000"/>
            </a:solidFill>
            <a:prstDash val="solid"/>
            <a:miter lim="800000"/>
          </a:ln>
          <a:effectLst>
            <a:innerShdw blurRad="76200">
              <a:srgbClr val="000000"/>
            </a:innerShdw>
          </a:effectLst>
        </p:spPr>
      </p:pic>
      <p:graphicFrame>
        <p:nvGraphicFramePr>
          <p:cNvPr id="7" name="Table 4">
            <a:extLst>
              <a:ext uri="{FF2B5EF4-FFF2-40B4-BE49-F238E27FC236}">
                <a16:creationId xmlns:a16="http://schemas.microsoft.com/office/drawing/2014/main" id="{83F6E60C-8CB6-8D34-90C7-A7A2FA4D689F}"/>
              </a:ext>
            </a:extLst>
          </p:cNvPr>
          <p:cNvGraphicFramePr>
            <a:graphicFrameLocks noGrp="1"/>
          </p:cNvGraphicFramePr>
          <p:nvPr>
            <p:extLst>
              <p:ext uri="{D42A27DB-BD31-4B8C-83A1-F6EECF244321}">
                <p14:modId xmlns:p14="http://schemas.microsoft.com/office/powerpoint/2010/main" val="2232872982"/>
              </p:ext>
            </p:extLst>
          </p:nvPr>
        </p:nvGraphicFramePr>
        <p:xfrm>
          <a:off x="684379" y="4911854"/>
          <a:ext cx="10823241" cy="1877432"/>
        </p:xfrm>
        <a:graphic>
          <a:graphicData uri="http://schemas.openxmlformats.org/drawingml/2006/table">
            <a:tbl>
              <a:tblPr firstCol="1" bandRow="1">
                <a:tableStyleId>{5C22544A-7EE6-4342-B048-85BDC9FD1C3A}</a:tableStyleId>
              </a:tblPr>
              <a:tblGrid>
                <a:gridCol w="2753937">
                  <a:extLst>
                    <a:ext uri="{9D8B030D-6E8A-4147-A177-3AD203B41FA5}">
                      <a16:colId xmlns:a16="http://schemas.microsoft.com/office/drawing/2014/main" val="2719496099"/>
                    </a:ext>
                  </a:extLst>
                </a:gridCol>
                <a:gridCol w="8069304">
                  <a:extLst>
                    <a:ext uri="{9D8B030D-6E8A-4147-A177-3AD203B41FA5}">
                      <a16:colId xmlns:a16="http://schemas.microsoft.com/office/drawing/2014/main" val="2503299109"/>
                    </a:ext>
                  </a:extLst>
                </a:gridCol>
              </a:tblGrid>
              <a:tr h="673581">
                <a:tc>
                  <a:txBody>
                    <a:bodyPr/>
                    <a:lstStyle/>
                    <a:p>
                      <a:pPr algn="ctr"/>
                      <a:r>
                        <a:rPr lang="en-US" sz="2000"/>
                        <a:t>Move 1</a:t>
                      </a:r>
                    </a:p>
                  </a:txBody>
                  <a:tcPr anchor="ctr"/>
                </a:tc>
                <a:tc>
                  <a:txBody>
                    <a:bodyPr/>
                    <a:lstStyle/>
                    <a:p>
                      <a:pPr algn="ctr"/>
                      <a:r>
                        <a:rPr lang="en-US" sz="2000"/>
                        <a:t>Points to consolidate your research space, main discussion of results (mandatory)</a:t>
                      </a:r>
                    </a:p>
                  </a:txBody>
                  <a:tcPr anchor="ctr"/>
                </a:tc>
                <a:extLst>
                  <a:ext uri="{0D108BD9-81ED-4DB2-BD59-A6C34878D82A}">
                    <a16:rowId xmlns:a16="http://schemas.microsoft.com/office/drawing/2014/main" val="4097124639"/>
                  </a:ext>
                </a:extLst>
              </a:tr>
              <a:tr h="673581">
                <a:tc>
                  <a:txBody>
                    <a:bodyPr/>
                    <a:lstStyle/>
                    <a:p>
                      <a:pPr algn="ctr"/>
                      <a:r>
                        <a:rPr lang="en-US" sz="2000"/>
                        <a:t>Move 2</a:t>
                      </a:r>
                    </a:p>
                  </a:txBody>
                  <a:tcPr anchor="ctr"/>
                </a:tc>
                <a:tc>
                  <a:txBody>
                    <a:bodyPr/>
                    <a:lstStyle/>
                    <a:p>
                      <a:pPr algn="ctr"/>
                      <a:r>
                        <a:rPr lang="en-US" sz="2000"/>
                        <a:t>Points to indicate the limitations of your study </a:t>
                      </a:r>
                      <a:br>
                        <a:rPr lang="en-US" sz="2000"/>
                      </a:br>
                      <a:r>
                        <a:rPr lang="en-US" sz="2000"/>
                        <a:t>(common and recommended)</a:t>
                      </a:r>
                    </a:p>
                  </a:txBody>
                  <a:tcPr anchor="ctr"/>
                </a:tc>
                <a:extLst>
                  <a:ext uri="{0D108BD9-81ED-4DB2-BD59-A6C34878D82A}">
                    <a16:rowId xmlns:a16="http://schemas.microsoft.com/office/drawing/2014/main" val="760766684"/>
                  </a:ext>
                </a:extLst>
              </a:tr>
              <a:tr h="475352">
                <a:tc>
                  <a:txBody>
                    <a:bodyPr/>
                    <a:lstStyle/>
                    <a:p>
                      <a:pPr algn="ctr"/>
                      <a:r>
                        <a:rPr lang="en-US" sz="2000"/>
                        <a:t>Move 3</a:t>
                      </a:r>
                    </a:p>
                  </a:txBody>
                  <a:tcPr anchor="ctr"/>
                </a:tc>
                <a:tc>
                  <a:txBody>
                    <a:bodyPr/>
                    <a:lstStyle/>
                    <a:p>
                      <a:pPr algn="ctr"/>
                      <a:r>
                        <a:rPr lang="en-US" sz="2000"/>
                        <a:t>Points to identify useful areas of further research (Optional)</a:t>
                      </a:r>
                    </a:p>
                  </a:txBody>
                  <a:tcPr anchor="ctr"/>
                </a:tc>
                <a:extLst>
                  <a:ext uri="{0D108BD9-81ED-4DB2-BD59-A6C34878D82A}">
                    <a16:rowId xmlns:a16="http://schemas.microsoft.com/office/drawing/2014/main" val="1121870276"/>
                  </a:ext>
                </a:extLst>
              </a:tr>
            </a:tbl>
          </a:graphicData>
        </a:graphic>
      </p:graphicFrame>
    </p:spTree>
    <p:extLst>
      <p:ext uri="{BB962C8B-B14F-4D97-AF65-F5344CB8AC3E}">
        <p14:creationId xmlns:p14="http://schemas.microsoft.com/office/powerpoint/2010/main" val="2835691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AA5D1C-FB5A-E617-2ACB-9BE8AD54D07F}"/>
              </a:ext>
            </a:extLst>
          </p:cNvPr>
          <p:cNvSpPr txBox="1"/>
          <p:nvPr/>
        </p:nvSpPr>
        <p:spPr>
          <a:xfrm>
            <a:off x="903767" y="677520"/>
            <a:ext cx="10333518" cy="4832092"/>
          </a:xfrm>
          <a:prstGeom prst="rect">
            <a:avLst/>
          </a:prstGeom>
          <a:noFill/>
        </p:spPr>
        <p:txBody>
          <a:bodyPr wrap="square">
            <a:spAutoFit/>
          </a:bodyPr>
          <a:lstStyle/>
          <a:p>
            <a:r>
              <a:rPr lang="en-US" sz="2800"/>
              <a:t>In this study, I examined the home-school communication of Chinese families who recently immigrated to Canada. As expected, even in the absence of socio-economic difficulties, cultural and linguistic uniqueness created a largely distinct pattern of parental communication with schools. Thus, in comparison with non-immigrants, immigrant parents communicated with schools less often, had more difficulty understanding the communication, and were less satisfied with the school’s communication style and multicultural education program. However, immigrant parents also circumvented the language barrier by using an interpreter (e.g., their own children, friends, or school appointee) to facilitate their communication with schools.</a:t>
            </a:r>
          </a:p>
        </p:txBody>
      </p:sp>
      <p:sp>
        <p:nvSpPr>
          <p:cNvPr id="7" name="Rectangle: Rounded Corners 6">
            <a:extLst>
              <a:ext uri="{FF2B5EF4-FFF2-40B4-BE49-F238E27FC236}">
                <a16:creationId xmlns:a16="http://schemas.microsoft.com/office/drawing/2014/main" id="{23300E28-A554-23D3-134E-451C2A4B86E8}"/>
              </a:ext>
            </a:extLst>
          </p:cNvPr>
          <p:cNvSpPr/>
          <p:nvPr/>
        </p:nvSpPr>
        <p:spPr>
          <a:xfrm>
            <a:off x="8957930" y="5947586"/>
            <a:ext cx="2824272" cy="863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158</a:t>
            </a:r>
          </a:p>
        </p:txBody>
      </p:sp>
    </p:spTree>
    <p:extLst>
      <p:ext uri="{BB962C8B-B14F-4D97-AF65-F5344CB8AC3E}">
        <p14:creationId xmlns:p14="http://schemas.microsoft.com/office/powerpoint/2010/main" val="2455973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F7FCC6-7815-BEA3-A115-EA111BC0516A}"/>
              </a:ext>
            </a:extLst>
          </p:cNvPr>
          <p:cNvSpPr txBox="1"/>
          <p:nvPr/>
        </p:nvSpPr>
        <p:spPr>
          <a:xfrm>
            <a:off x="179424" y="80821"/>
            <a:ext cx="11822075" cy="5693866"/>
          </a:xfrm>
          <a:prstGeom prst="rect">
            <a:avLst/>
          </a:prstGeom>
          <a:solidFill>
            <a:schemeClr val="bg1"/>
          </a:solidFill>
          <a:ln>
            <a:solidFill>
              <a:schemeClr val="tx1"/>
            </a:solidFill>
          </a:ln>
        </p:spPr>
        <p:txBody>
          <a:bodyPr wrap="square">
            <a:spAutoFit/>
          </a:bodyPr>
          <a:lstStyle/>
          <a:p>
            <a:r>
              <a:rPr lang="en-US" sz="2800"/>
              <a:t>The Chinese parents’ response to the issue of multicultural education further reflected ineffective home-school communication. Many Chinese parents were dissatisfied because the school did not value their race and culture; others were unaware of multicultural education at school. There were also Chinese parents who did not consider the multicultural education practised in schools adequate, especially to fulfil their desire to integrate their children into the mainstream Canadian life while preserving their ethnic distinction. The Chinese parents requested a multicultural education program that not only valued their ethnicity and culture but also contained substance that went beyond occasional, ceremonial festivals. Such a program would involve the ample inclusion of Chinese or Asian culture and history in the regular curriculum and the daily practice of multicultural education at school. However, Chinese parents’ dissatisfaction may have been caused by their lack of knowledge about the school’s existing multicultural education.</a:t>
            </a:r>
          </a:p>
        </p:txBody>
      </p:sp>
      <p:sp>
        <p:nvSpPr>
          <p:cNvPr id="5" name="Rectangle: Rounded Corners 4">
            <a:extLst>
              <a:ext uri="{FF2B5EF4-FFF2-40B4-BE49-F238E27FC236}">
                <a16:creationId xmlns:a16="http://schemas.microsoft.com/office/drawing/2014/main" id="{60999384-4F7B-774F-116D-97024C4E4081}"/>
              </a:ext>
            </a:extLst>
          </p:cNvPr>
          <p:cNvSpPr/>
          <p:nvPr/>
        </p:nvSpPr>
        <p:spPr>
          <a:xfrm>
            <a:off x="8512692" y="5947586"/>
            <a:ext cx="3269510" cy="829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158/159</a:t>
            </a:r>
          </a:p>
        </p:txBody>
      </p:sp>
    </p:spTree>
    <p:extLst>
      <p:ext uri="{BB962C8B-B14F-4D97-AF65-F5344CB8AC3E}">
        <p14:creationId xmlns:p14="http://schemas.microsoft.com/office/powerpoint/2010/main" val="186554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098B6C-AAFD-8CEB-6B5B-6AAB8D79F694}"/>
              </a:ext>
            </a:extLst>
          </p:cNvPr>
          <p:cNvSpPr txBox="1"/>
          <p:nvPr/>
        </p:nvSpPr>
        <p:spPr>
          <a:xfrm>
            <a:off x="810732" y="685548"/>
            <a:ext cx="10493006" cy="4524315"/>
          </a:xfrm>
          <a:prstGeom prst="rect">
            <a:avLst/>
          </a:prstGeom>
          <a:noFill/>
        </p:spPr>
        <p:txBody>
          <a:bodyPr wrap="square">
            <a:spAutoFit/>
          </a:bodyPr>
          <a:lstStyle/>
          <a:p>
            <a:r>
              <a:rPr lang="en-US" sz="3600"/>
              <a:t>The present study has produced a preliminary set of interview data and new knowledge about home-school communication of recent immigrants such as Chinese. The results suggest other immediate research questions such as: (a) are these findings replicable in other urban centres and with other cultural minorities? and (b) what practices have been shown successful to improve home-school communication?</a:t>
            </a:r>
          </a:p>
        </p:txBody>
      </p:sp>
      <p:sp>
        <p:nvSpPr>
          <p:cNvPr id="5" name="Rectangle: Rounded Corners 4">
            <a:extLst>
              <a:ext uri="{FF2B5EF4-FFF2-40B4-BE49-F238E27FC236}">
                <a16:creationId xmlns:a16="http://schemas.microsoft.com/office/drawing/2014/main" id="{451FEC37-CCDD-EF9E-0203-C2511A58E291}"/>
              </a:ext>
            </a:extLst>
          </p:cNvPr>
          <p:cNvSpPr/>
          <p:nvPr/>
        </p:nvSpPr>
        <p:spPr>
          <a:xfrm>
            <a:off x="8512692" y="5947586"/>
            <a:ext cx="3269510" cy="829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160</a:t>
            </a:r>
          </a:p>
        </p:txBody>
      </p:sp>
    </p:spTree>
    <p:extLst>
      <p:ext uri="{BB962C8B-B14F-4D97-AF65-F5344CB8AC3E}">
        <p14:creationId xmlns:p14="http://schemas.microsoft.com/office/powerpoint/2010/main" val="1161924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9375CE-2C7A-311F-4E69-3C05C5821B83}"/>
              </a:ext>
            </a:extLst>
          </p:cNvPr>
          <p:cNvSpPr txBox="1"/>
          <p:nvPr/>
        </p:nvSpPr>
        <p:spPr>
          <a:xfrm>
            <a:off x="877186" y="750619"/>
            <a:ext cx="10393326" cy="5262979"/>
          </a:xfrm>
          <a:prstGeom prst="rect">
            <a:avLst/>
          </a:prstGeom>
          <a:noFill/>
        </p:spPr>
        <p:txBody>
          <a:bodyPr wrap="square">
            <a:spAutoFit/>
          </a:bodyPr>
          <a:lstStyle/>
          <a:p>
            <a:r>
              <a:rPr lang="en-US" sz="2800"/>
              <a:t>The results of this study corroborate previous research indicating that language differences may hinder immigrant families’ effective communication and involvement with schools (Commins, 1992; Constantino et al., 1995; Gougeon, 1993). The results further highlight the impact of the language barrier and cultural differences on recently immigrated parents’ communication with and expectations of their children’s schools. Of interest, the discontent of immigrant parents with the school’s curriculum and instruction alludes to the difference between Chinese parents and Canadian schools in pedagogical philosophy. The dissatisfaction also suggests that, perhaps for lack of adequate communication, immigrant parents fail to understand the school’s philosophy.</a:t>
            </a:r>
          </a:p>
        </p:txBody>
      </p:sp>
      <p:sp>
        <p:nvSpPr>
          <p:cNvPr id="5" name="Rectangle: Rounded Corners 4">
            <a:extLst>
              <a:ext uri="{FF2B5EF4-FFF2-40B4-BE49-F238E27FC236}">
                <a16:creationId xmlns:a16="http://schemas.microsoft.com/office/drawing/2014/main" id="{8DDB977F-F128-2F38-5DA1-1DEB7267007A}"/>
              </a:ext>
            </a:extLst>
          </p:cNvPr>
          <p:cNvSpPr/>
          <p:nvPr/>
        </p:nvSpPr>
        <p:spPr>
          <a:xfrm>
            <a:off x="8512692" y="5947586"/>
            <a:ext cx="3269510" cy="829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159</a:t>
            </a:r>
          </a:p>
        </p:txBody>
      </p:sp>
    </p:spTree>
    <p:extLst>
      <p:ext uri="{BB962C8B-B14F-4D97-AF65-F5344CB8AC3E}">
        <p14:creationId xmlns:p14="http://schemas.microsoft.com/office/powerpoint/2010/main" val="640964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D2389-8162-41F3-A1F4-77F4D199273C}"/>
              </a:ext>
            </a:extLst>
          </p:cNvPr>
          <p:cNvSpPr txBox="1"/>
          <p:nvPr/>
        </p:nvSpPr>
        <p:spPr>
          <a:xfrm>
            <a:off x="863895" y="727525"/>
            <a:ext cx="10353453" cy="5016758"/>
          </a:xfrm>
          <a:prstGeom prst="rect">
            <a:avLst/>
          </a:prstGeom>
          <a:noFill/>
        </p:spPr>
        <p:txBody>
          <a:bodyPr wrap="square">
            <a:spAutoFit/>
          </a:bodyPr>
          <a:lstStyle/>
          <a:p>
            <a:r>
              <a:rPr lang="en-US" sz="3200"/>
              <a:t>The inclusion of families mainly with socio-economic advantages delimits the results of this study. Parents with less economic resources may have different experiences in communicating with the school and should be included in future studies. Research may further involve teachers and children as informants to study the bi-directional process that characterizes home-school communication (Theilheimer, 2001). Future research may also consider the pedagogical orientation of schools and immigrant parents as a factor mediating the communication between home and school.</a:t>
            </a:r>
          </a:p>
        </p:txBody>
      </p:sp>
      <p:sp>
        <p:nvSpPr>
          <p:cNvPr id="5" name="Rectangle: Rounded Corners 4">
            <a:extLst>
              <a:ext uri="{FF2B5EF4-FFF2-40B4-BE49-F238E27FC236}">
                <a16:creationId xmlns:a16="http://schemas.microsoft.com/office/drawing/2014/main" id="{614E0564-7ED2-6A06-3FD0-8822D2E5A1C8}"/>
              </a:ext>
            </a:extLst>
          </p:cNvPr>
          <p:cNvSpPr/>
          <p:nvPr/>
        </p:nvSpPr>
        <p:spPr>
          <a:xfrm>
            <a:off x="8512692" y="5947586"/>
            <a:ext cx="3269510" cy="829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160</a:t>
            </a:r>
          </a:p>
        </p:txBody>
      </p:sp>
    </p:spTree>
    <p:extLst>
      <p:ext uri="{BB962C8B-B14F-4D97-AF65-F5344CB8AC3E}">
        <p14:creationId xmlns:p14="http://schemas.microsoft.com/office/powerpoint/2010/main" val="878338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4F18-9329-FDDE-AE84-2CEB50F908FA}"/>
              </a:ext>
            </a:extLst>
          </p:cNvPr>
          <p:cNvSpPr>
            <a:spLocks noGrp="1"/>
          </p:cNvSpPr>
          <p:nvPr>
            <p:ph type="title"/>
          </p:nvPr>
        </p:nvSpPr>
        <p:spPr/>
        <p:txBody>
          <a:bodyPr/>
          <a:lstStyle/>
          <a:p>
            <a:r>
              <a:rPr lang="en-US"/>
              <a:t>Practice Task 3 (Page 170)</a:t>
            </a:r>
          </a:p>
        </p:txBody>
      </p:sp>
      <p:sp>
        <p:nvSpPr>
          <p:cNvPr id="3" name="Content Placeholder 2">
            <a:extLst>
              <a:ext uri="{FF2B5EF4-FFF2-40B4-BE49-F238E27FC236}">
                <a16:creationId xmlns:a16="http://schemas.microsoft.com/office/drawing/2014/main" id="{85211C80-00CB-0C7B-65AE-8345CCA210B1}"/>
              </a:ext>
            </a:extLst>
          </p:cNvPr>
          <p:cNvSpPr>
            <a:spLocks noGrp="1"/>
          </p:cNvSpPr>
          <p:nvPr>
            <p:ph idx="1"/>
          </p:nvPr>
        </p:nvSpPr>
        <p:spPr/>
        <p:txBody>
          <a:bodyPr>
            <a:normAutofit/>
          </a:bodyPr>
          <a:lstStyle/>
          <a:p>
            <a:r>
              <a:rPr lang="en-US" sz="4000"/>
              <a:t>There are six sentences in the book.</a:t>
            </a:r>
          </a:p>
          <a:p>
            <a:r>
              <a:rPr lang="en-US" sz="4000"/>
              <a:t>Try to decide based on what we have covered today which section they belong to, Results or Discussion?</a:t>
            </a:r>
          </a:p>
        </p:txBody>
      </p:sp>
    </p:spTree>
    <p:extLst>
      <p:ext uri="{BB962C8B-B14F-4D97-AF65-F5344CB8AC3E}">
        <p14:creationId xmlns:p14="http://schemas.microsoft.com/office/powerpoint/2010/main" val="2622996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515BDC-796C-8ABB-CA17-5CD23463BCE6}"/>
              </a:ext>
            </a:extLst>
          </p:cNvPr>
          <p:cNvSpPr txBox="1"/>
          <p:nvPr/>
        </p:nvSpPr>
        <p:spPr>
          <a:xfrm>
            <a:off x="757569" y="644293"/>
            <a:ext cx="10665785" cy="5693866"/>
          </a:xfrm>
          <a:prstGeom prst="rect">
            <a:avLst/>
          </a:prstGeom>
          <a:noFill/>
        </p:spPr>
        <p:txBody>
          <a:bodyPr wrap="square">
            <a:spAutoFit/>
          </a:bodyPr>
          <a:lstStyle/>
          <a:p>
            <a:pPr marL="342900" indent="-342900">
              <a:buAutoNum type="arabicPeriod"/>
            </a:pPr>
            <a:r>
              <a:rPr lang="en-US" sz="2800"/>
              <a:t>Degree of misclassification for self-reported current smokers was minor (0–3%), regardless of cotinine cut-point used. </a:t>
            </a:r>
          </a:p>
          <a:p>
            <a:pPr marL="342900" indent="-342900">
              <a:buAutoNum type="arabicPeriod"/>
            </a:pPr>
            <a:r>
              <a:rPr lang="en-US" sz="2800"/>
              <a:t>Second, the present study’s use of nocturnal pancreatic emissions may not have been appropriate. </a:t>
            </a:r>
          </a:p>
          <a:p>
            <a:pPr marL="342900" indent="-342900">
              <a:buAutoNum type="arabicPeriod"/>
            </a:pPr>
            <a:r>
              <a:rPr lang="en-US" sz="2800"/>
              <a:t>Their answers and comments show a very high degree of satisfaction, as reflected in the two bar charts below. </a:t>
            </a:r>
          </a:p>
          <a:p>
            <a:pPr marL="342900" indent="-342900">
              <a:buAutoNum type="arabicPeriod"/>
            </a:pPr>
            <a:r>
              <a:rPr lang="en-US" sz="2800"/>
              <a:t>To test the hypothesis that hepatic secretions would be associated with self reports of small furry animal phobia, a series of correlations between Bile Production and scores on the ABIT self report were computed.</a:t>
            </a:r>
          </a:p>
          <a:p>
            <a:pPr marL="342900" indent="-342900">
              <a:buAutoNum type="arabicPeriod"/>
            </a:pPr>
            <a:r>
              <a:rPr lang="en-US" sz="2800"/>
              <a:t> This unexpected result can be interpreted in several ways.</a:t>
            </a:r>
          </a:p>
          <a:p>
            <a:pPr marL="342900" indent="-342900">
              <a:buAutoNum type="arabicPeriod"/>
            </a:pPr>
            <a:r>
              <a:rPr lang="en-US" sz="2800"/>
              <a:t>Future research should direct attention to both psychological and biological factors that influence small furry animal phobia.</a:t>
            </a:r>
          </a:p>
        </p:txBody>
      </p:sp>
    </p:spTree>
    <p:extLst>
      <p:ext uri="{BB962C8B-B14F-4D97-AF65-F5344CB8AC3E}">
        <p14:creationId xmlns:p14="http://schemas.microsoft.com/office/powerpoint/2010/main" val="2202637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2F08-BA3E-23B7-D777-885CC415E6EF}"/>
              </a:ext>
            </a:extLst>
          </p:cNvPr>
          <p:cNvSpPr>
            <a:spLocks noGrp="1"/>
          </p:cNvSpPr>
          <p:nvPr>
            <p:ph type="title"/>
          </p:nvPr>
        </p:nvSpPr>
        <p:spPr/>
        <p:txBody>
          <a:bodyPr/>
          <a:lstStyle/>
          <a:p>
            <a:r>
              <a:rPr lang="en-US"/>
              <a:t>Results/Discussion Variants</a:t>
            </a:r>
          </a:p>
        </p:txBody>
      </p:sp>
      <p:sp>
        <p:nvSpPr>
          <p:cNvPr id="3" name="Content Placeholder 2">
            <a:extLst>
              <a:ext uri="{FF2B5EF4-FFF2-40B4-BE49-F238E27FC236}">
                <a16:creationId xmlns:a16="http://schemas.microsoft.com/office/drawing/2014/main" id="{FC207E82-129A-2CF0-DF00-584BDD119CC1}"/>
              </a:ext>
            </a:extLst>
          </p:cNvPr>
          <p:cNvSpPr>
            <a:spLocks noGrp="1"/>
          </p:cNvSpPr>
          <p:nvPr>
            <p:ph idx="1"/>
          </p:nvPr>
        </p:nvSpPr>
        <p:spPr/>
        <p:txBody>
          <a:bodyPr>
            <a:normAutofit/>
          </a:bodyPr>
          <a:lstStyle/>
          <a:p>
            <a:r>
              <a:rPr lang="en-US" sz="3600" dirty="0"/>
              <a:t>We will read a few excerpts from a supplementary reading (127-137)</a:t>
            </a:r>
          </a:p>
        </p:txBody>
      </p:sp>
    </p:spTree>
    <p:extLst>
      <p:ext uri="{BB962C8B-B14F-4D97-AF65-F5344CB8AC3E}">
        <p14:creationId xmlns:p14="http://schemas.microsoft.com/office/powerpoint/2010/main" val="584222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6059-07A7-7D34-1DF2-E9E8FF577268}"/>
              </a:ext>
            </a:extLst>
          </p:cNvPr>
          <p:cNvSpPr>
            <a:spLocks noGrp="1"/>
          </p:cNvSpPr>
          <p:nvPr>
            <p:ph type="title"/>
          </p:nvPr>
        </p:nvSpPr>
        <p:spPr/>
        <p:txBody>
          <a:bodyPr/>
          <a:lstStyle/>
          <a:p>
            <a:r>
              <a:rPr lang="en-US"/>
              <a:t>Final Assignment</a:t>
            </a:r>
          </a:p>
        </p:txBody>
      </p:sp>
      <p:sp>
        <p:nvSpPr>
          <p:cNvPr id="3" name="Text Placeholder 2">
            <a:extLst>
              <a:ext uri="{FF2B5EF4-FFF2-40B4-BE49-F238E27FC236}">
                <a16:creationId xmlns:a16="http://schemas.microsoft.com/office/drawing/2014/main" id="{5ACC4DAD-53D5-3A02-A7C5-D793E7756F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43236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6D52-A425-F84C-BB44-A08AE25DE989}"/>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01349146-9670-20BD-73F4-218AFFF343FC}"/>
              </a:ext>
            </a:extLst>
          </p:cNvPr>
          <p:cNvSpPr>
            <a:spLocks noGrp="1"/>
          </p:cNvSpPr>
          <p:nvPr>
            <p:ph idx="1"/>
          </p:nvPr>
        </p:nvSpPr>
        <p:spPr/>
        <p:txBody>
          <a:bodyPr>
            <a:normAutofit lnSpcReduction="10000"/>
          </a:bodyPr>
          <a:lstStyle/>
          <a:p>
            <a:pPr marL="0" indent="0">
              <a:buNone/>
            </a:pPr>
            <a:r>
              <a:rPr lang="en-US" sz="3200"/>
              <a:t>Then we want to think about the following:</a:t>
            </a:r>
          </a:p>
          <a:p>
            <a:r>
              <a:rPr lang="en-US" sz="3200"/>
              <a:t>How did this paper structure its results and discussion? How is it different from the standard?</a:t>
            </a:r>
          </a:p>
          <a:p>
            <a:r>
              <a:rPr lang="en-US" sz="3200"/>
              <a:t>What tools did this paper use to share its results?</a:t>
            </a:r>
          </a:p>
          <a:p>
            <a:r>
              <a:rPr lang="en-US" sz="3200"/>
              <a:t>Does this paper’s discussion show the three moves we’ve seen?</a:t>
            </a:r>
          </a:p>
        </p:txBody>
      </p:sp>
    </p:spTree>
    <p:extLst>
      <p:ext uri="{BB962C8B-B14F-4D97-AF65-F5344CB8AC3E}">
        <p14:creationId xmlns:p14="http://schemas.microsoft.com/office/powerpoint/2010/main" val="2449862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012A9F-E2F6-7020-91FC-FEFB291DF864}"/>
              </a:ext>
            </a:extLst>
          </p:cNvPr>
          <p:cNvSpPr txBox="1"/>
          <p:nvPr/>
        </p:nvSpPr>
        <p:spPr>
          <a:xfrm>
            <a:off x="884255" y="760692"/>
            <a:ext cx="10296099" cy="3539430"/>
          </a:xfrm>
          <a:prstGeom prst="rect">
            <a:avLst/>
          </a:prstGeom>
          <a:noFill/>
        </p:spPr>
        <p:txBody>
          <a:bodyPr wrap="square">
            <a:spAutoFit/>
          </a:bodyPr>
          <a:lstStyle/>
          <a:p>
            <a:r>
              <a:rPr lang="en-US" sz="3200" b="1"/>
              <a:t>Data analysis results </a:t>
            </a:r>
          </a:p>
          <a:p>
            <a:r>
              <a:rPr lang="en-US" sz="3200"/>
              <a:t>Table 2 gives the results of the error collection and categorization. It is rather striking that such a tiny fraction of words were looked up in a dictionary, only 674 (1.6%) of the total corpus of 41,024 words. Yet, more striking is the fact that of those 674 dictionary words, 283 (42%) were used incorrectly. These results are discussed in more detail below.</a:t>
            </a:r>
          </a:p>
        </p:txBody>
      </p:sp>
      <p:sp>
        <p:nvSpPr>
          <p:cNvPr id="6" name="Rectangle: Rounded Corners 5">
            <a:extLst>
              <a:ext uri="{FF2B5EF4-FFF2-40B4-BE49-F238E27FC236}">
                <a16:creationId xmlns:a16="http://schemas.microsoft.com/office/drawing/2014/main" id="{58D4BE63-D121-23DF-1FEA-F0D28E17C41D}"/>
              </a:ext>
            </a:extLst>
          </p:cNvPr>
          <p:cNvSpPr/>
          <p:nvPr/>
        </p:nvSpPr>
        <p:spPr>
          <a:xfrm>
            <a:off x="9071207" y="5739496"/>
            <a:ext cx="2687763" cy="849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127</a:t>
            </a:r>
          </a:p>
        </p:txBody>
      </p:sp>
    </p:spTree>
    <p:extLst>
      <p:ext uri="{BB962C8B-B14F-4D97-AF65-F5344CB8AC3E}">
        <p14:creationId xmlns:p14="http://schemas.microsoft.com/office/powerpoint/2010/main" val="2267053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4F90A-37A6-B5A7-E414-6AEB654FBAF5}"/>
              </a:ext>
            </a:extLst>
          </p:cNvPr>
          <p:cNvSpPr txBox="1"/>
          <p:nvPr/>
        </p:nvSpPr>
        <p:spPr>
          <a:xfrm>
            <a:off x="856259" y="661012"/>
            <a:ext cx="10314764" cy="4524315"/>
          </a:xfrm>
          <a:prstGeom prst="rect">
            <a:avLst/>
          </a:prstGeom>
          <a:noFill/>
        </p:spPr>
        <p:txBody>
          <a:bodyPr wrap="square">
            <a:spAutoFit/>
          </a:bodyPr>
          <a:lstStyle/>
          <a:p>
            <a:r>
              <a:rPr lang="en-US" sz="3200" b="1"/>
              <a:t>Interview results </a:t>
            </a:r>
          </a:p>
          <a:p>
            <a:r>
              <a:rPr lang="en-US" sz="3200"/>
              <a:t>The purpose of the interviews was to identify the dictionary strategies used by learners and then to try to determine why some of the students and strategies appeared to be successful although others did not. The students chosen to be interviewed were all paid minimum student-worker wage. Each interview (one session per student) lasted from 45 to 120 min. Space does not allow for a detailed analysis of all of the interviews, but the most salient parts of each will be discussed here.</a:t>
            </a:r>
          </a:p>
        </p:txBody>
      </p:sp>
      <p:sp>
        <p:nvSpPr>
          <p:cNvPr id="5" name="Rectangle: Rounded Corners 4">
            <a:extLst>
              <a:ext uri="{FF2B5EF4-FFF2-40B4-BE49-F238E27FC236}">
                <a16:creationId xmlns:a16="http://schemas.microsoft.com/office/drawing/2014/main" id="{13D3E162-AEF9-D418-2006-DF48D420C9CD}"/>
              </a:ext>
            </a:extLst>
          </p:cNvPr>
          <p:cNvSpPr/>
          <p:nvPr/>
        </p:nvSpPr>
        <p:spPr>
          <a:xfrm>
            <a:off x="9071207" y="5739496"/>
            <a:ext cx="2687763" cy="849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127</a:t>
            </a:r>
          </a:p>
        </p:txBody>
      </p:sp>
    </p:spTree>
    <p:extLst>
      <p:ext uri="{BB962C8B-B14F-4D97-AF65-F5344CB8AC3E}">
        <p14:creationId xmlns:p14="http://schemas.microsoft.com/office/powerpoint/2010/main" val="2208325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B4EC-4BD8-5CFE-600C-C03911FB322C}"/>
              </a:ext>
            </a:extLst>
          </p:cNvPr>
          <p:cNvSpPr txBox="1"/>
          <p:nvPr/>
        </p:nvSpPr>
        <p:spPr>
          <a:xfrm>
            <a:off x="818929" y="695366"/>
            <a:ext cx="10464084" cy="3539430"/>
          </a:xfrm>
          <a:prstGeom prst="rect">
            <a:avLst/>
          </a:prstGeom>
          <a:noFill/>
        </p:spPr>
        <p:txBody>
          <a:bodyPr wrap="square">
            <a:spAutoFit/>
          </a:bodyPr>
          <a:lstStyle/>
          <a:p>
            <a:r>
              <a:rPr lang="en-US" sz="3200" b="1"/>
              <a:t>General discussion </a:t>
            </a:r>
          </a:p>
          <a:p>
            <a:r>
              <a:rPr lang="en-US" sz="3200"/>
              <a:t>At first glance, the tiny fraction of words in the corpus that were looked up in a dictionary, 1.6% (see Table 2), raises the question of whether or not this study of dictionary use is necessary or even worthwhile. The dictionary words identified here are obviously not a major part of the overall process of these students’ FL writing production.</a:t>
            </a:r>
          </a:p>
        </p:txBody>
      </p:sp>
      <p:sp>
        <p:nvSpPr>
          <p:cNvPr id="5" name="Rectangle: Rounded Corners 4">
            <a:extLst>
              <a:ext uri="{FF2B5EF4-FFF2-40B4-BE49-F238E27FC236}">
                <a16:creationId xmlns:a16="http://schemas.microsoft.com/office/drawing/2014/main" id="{C5391B38-AB6F-3CF9-F147-E0DA2AD7098C}"/>
              </a:ext>
            </a:extLst>
          </p:cNvPr>
          <p:cNvSpPr/>
          <p:nvPr/>
        </p:nvSpPr>
        <p:spPr>
          <a:xfrm>
            <a:off x="9071207" y="5739496"/>
            <a:ext cx="2687763" cy="849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133</a:t>
            </a:r>
          </a:p>
        </p:txBody>
      </p:sp>
    </p:spTree>
    <p:extLst>
      <p:ext uri="{BB962C8B-B14F-4D97-AF65-F5344CB8AC3E}">
        <p14:creationId xmlns:p14="http://schemas.microsoft.com/office/powerpoint/2010/main" val="481322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54F836-793C-866C-86DB-37DE6ED9738E}"/>
              </a:ext>
            </a:extLst>
          </p:cNvPr>
          <p:cNvSpPr txBox="1"/>
          <p:nvPr/>
        </p:nvSpPr>
        <p:spPr>
          <a:xfrm>
            <a:off x="837593" y="654657"/>
            <a:ext cx="10492081" cy="5016758"/>
          </a:xfrm>
          <a:prstGeom prst="rect">
            <a:avLst/>
          </a:prstGeom>
          <a:noFill/>
        </p:spPr>
        <p:txBody>
          <a:bodyPr wrap="square">
            <a:spAutoFit/>
          </a:bodyPr>
          <a:lstStyle/>
          <a:p>
            <a:r>
              <a:rPr lang="en-US" sz="3200"/>
              <a:t>Nevertheless, dictionaries are basic tools for FL learners. Moreover, even if dictionaries are not used as much as might be expected for some tasks, such as timed in-class writing, they are used by most students. Only two students out of the 53 who contributed writings to this study never used any dictionary (their data was not included in Table 2). It is extremely important to remember that in the minds of many FL learners, their dictionaries are repositories of “all truth and guidance” (Abraham et al., 1994, p. 9), and at least at the beginner level a learner’s first impulse is often to turn to a dictionary.</a:t>
            </a:r>
          </a:p>
        </p:txBody>
      </p:sp>
      <p:sp>
        <p:nvSpPr>
          <p:cNvPr id="5" name="Rectangle: Rounded Corners 4">
            <a:extLst>
              <a:ext uri="{FF2B5EF4-FFF2-40B4-BE49-F238E27FC236}">
                <a16:creationId xmlns:a16="http://schemas.microsoft.com/office/drawing/2014/main" id="{407229D5-1350-308D-F00B-C0846A421266}"/>
              </a:ext>
            </a:extLst>
          </p:cNvPr>
          <p:cNvSpPr/>
          <p:nvPr/>
        </p:nvSpPr>
        <p:spPr>
          <a:xfrm>
            <a:off x="9071207" y="5739496"/>
            <a:ext cx="2687763" cy="849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133</a:t>
            </a:r>
          </a:p>
        </p:txBody>
      </p:sp>
    </p:spTree>
    <p:extLst>
      <p:ext uri="{BB962C8B-B14F-4D97-AF65-F5344CB8AC3E}">
        <p14:creationId xmlns:p14="http://schemas.microsoft.com/office/powerpoint/2010/main" val="381610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27874C-45F0-E939-0E8C-753E4185508F}"/>
              </a:ext>
            </a:extLst>
          </p:cNvPr>
          <p:cNvSpPr txBox="1"/>
          <p:nvPr/>
        </p:nvSpPr>
        <p:spPr>
          <a:xfrm>
            <a:off x="818928" y="1767116"/>
            <a:ext cx="10408089" cy="2554545"/>
          </a:xfrm>
          <a:prstGeom prst="rect">
            <a:avLst/>
          </a:prstGeom>
          <a:noFill/>
        </p:spPr>
        <p:txBody>
          <a:bodyPr wrap="square">
            <a:spAutoFit/>
          </a:bodyPr>
          <a:lstStyle/>
          <a:p>
            <a:r>
              <a:rPr lang="en-US" sz="3200"/>
              <a:t>Furthermore, the errors analyzed are important, if for no other reason, because they were made despite dictionary use. Why use a dictionary at all if not to ensure that what you are writing is correct? From this perspective, the 42% error rate represents a dramatic failure.</a:t>
            </a:r>
          </a:p>
        </p:txBody>
      </p:sp>
      <p:sp>
        <p:nvSpPr>
          <p:cNvPr id="5" name="Rectangle: Rounded Corners 4">
            <a:extLst>
              <a:ext uri="{FF2B5EF4-FFF2-40B4-BE49-F238E27FC236}">
                <a16:creationId xmlns:a16="http://schemas.microsoft.com/office/drawing/2014/main" id="{384F0FCE-CC4E-C23A-54A6-77530B9A0BAC}"/>
              </a:ext>
            </a:extLst>
          </p:cNvPr>
          <p:cNvSpPr/>
          <p:nvPr/>
        </p:nvSpPr>
        <p:spPr>
          <a:xfrm>
            <a:off x="9071207" y="5739496"/>
            <a:ext cx="2687763" cy="849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Page 133</a:t>
            </a:r>
          </a:p>
        </p:txBody>
      </p:sp>
    </p:spTree>
    <p:extLst>
      <p:ext uri="{BB962C8B-B14F-4D97-AF65-F5344CB8AC3E}">
        <p14:creationId xmlns:p14="http://schemas.microsoft.com/office/powerpoint/2010/main" val="757514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6D52-A425-F84C-BB44-A08AE25DE989}"/>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01349146-9670-20BD-73F4-218AFFF343FC}"/>
              </a:ext>
            </a:extLst>
          </p:cNvPr>
          <p:cNvSpPr>
            <a:spLocks noGrp="1"/>
          </p:cNvSpPr>
          <p:nvPr>
            <p:ph idx="1"/>
          </p:nvPr>
        </p:nvSpPr>
        <p:spPr>
          <a:xfrm>
            <a:off x="1082572" y="2556932"/>
            <a:ext cx="9814025" cy="3481206"/>
          </a:xfrm>
        </p:spPr>
        <p:txBody>
          <a:bodyPr>
            <a:normAutofit/>
          </a:bodyPr>
          <a:lstStyle/>
          <a:p>
            <a:r>
              <a:rPr lang="en-US" sz="3200"/>
              <a:t>How did this paper structure its results and discussion? How is it different from the standard?</a:t>
            </a:r>
          </a:p>
          <a:p>
            <a:r>
              <a:rPr lang="en-US" sz="3200"/>
              <a:t>Are the in-between sections (Interviews 127-133) more Results or more Discussion?</a:t>
            </a:r>
          </a:p>
          <a:p>
            <a:r>
              <a:rPr lang="en-US" sz="3200"/>
              <a:t>What tools did this paper use to share its results?</a:t>
            </a:r>
          </a:p>
        </p:txBody>
      </p:sp>
    </p:spTree>
    <p:extLst>
      <p:ext uri="{BB962C8B-B14F-4D97-AF65-F5344CB8AC3E}">
        <p14:creationId xmlns:p14="http://schemas.microsoft.com/office/powerpoint/2010/main" val="4255000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E488-EC50-8C84-F1A7-CA007932F71D}"/>
              </a:ext>
            </a:extLst>
          </p:cNvPr>
          <p:cNvSpPr>
            <a:spLocks noGrp="1"/>
          </p:cNvSpPr>
          <p:nvPr>
            <p:ph type="title"/>
          </p:nvPr>
        </p:nvSpPr>
        <p:spPr/>
        <p:txBody>
          <a:bodyPr/>
          <a:lstStyle/>
          <a:p>
            <a:r>
              <a:rPr lang="en-CA" dirty="0"/>
              <a:t>Practice - Results</a:t>
            </a:r>
          </a:p>
        </p:txBody>
      </p:sp>
      <p:sp>
        <p:nvSpPr>
          <p:cNvPr id="3" name="Content Placeholder 2">
            <a:extLst>
              <a:ext uri="{FF2B5EF4-FFF2-40B4-BE49-F238E27FC236}">
                <a16:creationId xmlns:a16="http://schemas.microsoft.com/office/drawing/2014/main" id="{E8774A89-507F-741D-B11A-503D84BAE755}"/>
              </a:ext>
            </a:extLst>
          </p:cNvPr>
          <p:cNvSpPr>
            <a:spLocks noGrp="1"/>
          </p:cNvSpPr>
          <p:nvPr>
            <p:ph idx="1"/>
          </p:nvPr>
        </p:nvSpPr>
        <p:spPr>
          <a:xfrm>
            <a:off x="1045242" y="2556932"/>
            <a:ext cx="9851355" cy="3922283"/>
          </a:xfrm>
        </p:spPr>
        <p:txBody>
          <a:bodyPr>
            <a:normAutofit/>
          </a:bodyPr>
          <a:lstStyle/>
          <a:p>
            <a:r>
              <a:rPr lang="en-CA" sz="2800" dirty="0"/>
              <a:t>In the document online, you will find some data on a very simple experiment</a:t>
            </a:r>
          </a:p>
          <a:p>
            <a:r>
              <a:rPr lang="en-CA" sz="2800" dirty="0"/>
              <a:t>Use the figures and information to write a short Results section</a:t>
            </a:r>
          </a:p>
          <a:p>
            <a:r>
              <a:rPr lang="en-CA" sz="2800" dirty="0"/>
              <a:t>Remember: you should not be writing any details on any of the other sections – only Results</a:t>
            </a:r>
          </a:p>
          <a:p>
            <a:r>
              <a:rPr lang="en-CA" sz="2800" dirty="0"/>
              <a:t>You may make up extra figure and tables if you like</a:t>
            </a:r>
            <a:r>
              <a:rPr lang="en-US" sz="2800" dirty="0"/>
              <a:t>, but don’t</a:t>
            </a:r>
            <a:br>
              <a:rPr lang="en-US" sz="2800" dirty="0"/>
            </a:br>
            <a:r>
              <a:rPr lang="en-US" sz="2800" dirty="0"/>
              <a:t>just include the raw data tables – highlight key information</a:t>
            </a:r>
          </a:p>
        </p:txBody>
      </p:sp>
      <p:pic>
        <p:nvPicPr>
          <p:cNvPr id="6" name="Picture 5">
            <a:extLst>
              <a:ext uri="{FF2B5EF4-FFF2-40B4-BE49-F238E27FC236}">
                <a16:creationId xmlns:a16="http://schemas.microsoft.com/office/drawing/2014/main" id="{E8625241-0A12-5B2F-CA32-C023DD1DA0E0}"/>
              </a:ext>
            </a:extLst>
          </p:cNvPr>
          <p:cNvPicPr>
            <a:picLocks noChangeAspect="1"/>
          </p:cNvPicPr>
          <p:nvPr/>
        </p:nvPicPr>
        <p:blipFill>
          <a:blip r:embed="rId2"/>
          <a:stretch>
            <a:fillRect/>
          </a:stretch>
        </p:blipFill>
        <p:spPr>
          <a:xfrm>
            <a:off x="10416358" y="4306186"/>
            <a:ext cx="1775642" cy="2452133"/>
          </a:xfrm>
          <a:prstGeom prst="rect">
            <a:avLst/>
          </a:prstGeom>
          <a:ln>
            <a:noFill/>
          </a:ln>
          <a:effectLst>
            <a:softEdge rad="112500"/>
          </a:effectLst>
        </p:spPr>
      </p:pic>
    </p:spTree>
    <p:extLst>
      <p:ext uri="{BB962C8B-B14F-4D97-AF65-F5344CB8AC3E}">
        <p14:creationId xmlns:p14="http://schemas.microsoft.com/office/powerpoint/2010/main" val="1046341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0A81-A0AB-0C67-B70F-0C3DB25A85C6}"/>
              </a:ext>
            </a:extLst>
          </p:cNvPr>
          <p:cNvSpPr>
            <a:spLocks noGrp="1"/>
          </p:cNvSpPr>
          <p:nvPr>
            <p:ph type="title"/>
          </p:nvPr>
        </p:nvSpPr>
        <p:spPr/>
        <p:txBody>
          <a:bodyPr/>
          <a:lstStyle/>
          <a:p>
            <a:r>
              <a:rPr lang="en-US"/>
              <a:t>Next Week</a:t>
            </a:r>
          </a:p>
        </p:txBody>
      </p:sp>
      <p:sp>
        <p:nvSpPr>
          <p:cNvPr id="3" name="Text Placeholder 2">
            <a:extLst>
              <a:ext uri="{FF2B5EF4-FFF2-40B4-BE49-F238E27FC236}">
                <a16:creationId xmlns:a16="http://schemas.microsoft.com/office/drawing/2014/main" id="{EC590395-EA34-A508-326A-FB2681A936EB}"/>
              </a:ext>
            </a:extLst>
          </p:cNvPr>
          <p:cNvSpPr>
            <a:spLocks noGrp="1"/>
          </p:cNvSpPr>
          <p:nvPr>
            <p:ph type="body" idx="1"/>
          </p:nvPr>
        </p:nvSpPr>
        <p:spPr/>
        <p:txBody>
          <a:bodyPr>
            <a:normAutofit lnSpcReduction="10000"/>
          </a:bodyPr>
          <a:lstStyle/>
          <a:p>
            <a:r>
              <a:rPr lang="en-US"/>
              <a:t>We will start a new unit.</a:t>
            </a:r>
          </a:p>
          <a:p>
            <a:r>
              <a:rPr lang="en-US"/>
              <a:t>No Quiz next week.</a:t>
            </a:r>
          </a:p>
        </p:txBody>
      </p:sp>
      <p:pic>
        <p:nvPicPr>
          <p:cNvPr id="4" name="Picture 4">
            <a:extLst>
              <a:ext uri="{FF2B5EF4-FFF2-40B4-BE49-F238E27FC236}">
                <a16:creationId xmlns:a16="http://schemas.microsoft.com/office/drawing/2014/main" id="{2859659C-FBCB-5513-6015-BE986A0D68F1}"/>
              </a:ext>
            </a:extLst>
          </p:cNvPr>
          <p:cNvPicPr>
            <a:picLocks noChangeAspect="1"/>
          </p:cNvPicPr>
          <p:nvPr/>
        </p:nvPicPr>
        <p:blipFill>
          <a:blip r:embed="rId2"/>
          <a:stretch>
            <a:fillRect/>
          </a:stretch>
        </p:blipFill>
        <p:spPr>
          <a:xfrm>
            <a:off x="2045757" y="367577"/>
            <a:ext cx="8128000" cy="2296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2033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CE03-7503-B41D-3CDA-B92410DA53DC}"/>
              </a:ext>
            </a:extLst>
          </p:cNvPr>
          <p:cNvSpPr>
            <a:spLocks noGrp="1"/>
          </p:cNvSpPr>
          <p:nvPr>
            <p:ph type="title"/>
          </p:nvPr>
        </p:nvSpPr>
        <p:spPr/>
        <p:txBody>
          <a:bodyPr/>
          <a:lstStyle/>
          <a:p>
            <a:r>
              <a:rPr lang="en-US"/>
              <a:t>Final Assignment</a:t>
            </a:r>
          </a:p>
        </p:txBody>
      </p:sp>
      <p:sp>
        <p:nvSpPr>
          <p:cNvPr id="3" name="Text Placeholder 2">
            <a:extLst>
              <a:ext uri="{FF2B5EF4-FFF2-40B4-BE49-F238E27FC236}">
                <a16:creationId xmlns:a16="http://schemas.microsoft.com/office/drawing/2014/main" id="{7A82F8E0-4FD8-26AE-976B-3E72AA7036AB}"/>
              </a:ext>
            </a:extLst>
          </p:cNvPr>
          <p:cNvSpPr>
            <a:spLocks noGrp="1"/>
          </p:cNvSpPr>
          <p:nvPr>
            <p:ph idx="1"/>
          </p:nvPr>
        </p:nvSpPr>
        <p:spPr>
          <a:xfrm>
            <a:off x="812948" y="2397443"/>
            <a:ext cx="10566104" cy="3318936"/>
          </a:xfrm>
        </p:spPr>
        <p:txBody>
          <a:bodyPr>
            <a:noAutofit/>
          </a:bodyPr>
          <a:lstStyle/>
          <a:p>
            <a:r>
              <a:rPr lang="en-US" sz="2800"/>
              <a:t>Now that we have covered all the major paper sections (Introduction, Methods, Results, Discussion), we know the framework for most research papers</a:t>
            </a:r>
          </a:p>
          <a:p>
            <a:r>
              <a:rPr lang="en-US" sz="2800"/>
              <a:t>The final assignment for this class will be to write a practice IMRD research paper</a:t>
            </a:r>
          </a:p>
          <a:p>
            <a:r>
              <a:rPr lang="en-US" sz="2800"/>
              <a:t>We will provide some information about the methods and a set of raw data for you to use – you will have a choice of quantitative or qualitative data sets</a:t>
            </a:r>
          </a:p>
        </p:txBody>
      </p:sp>
    </p:spTree>
    <p:extLst>
      <p:ext uri="{BB962C8B-B14F-4D97-AF65-F5344CB8AC3E}">
        <p14:creationId xmlns:p14="http://schemas.microsoft.com/office/powerpoint/2010/main" val="1698891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86DF-FCAF-BC78-A210-B796703D5B04}"/>
              </a:ext>
            </a:extLst>
          </p:cNvPr>
          <p:cNvSpPr>
            <a:spLocks noGrp="1"/>
          </p:cNvSpPr>
          <p:nvPr>
            <p:ph type="title"/>
          </p:nvPr>
        </p:nvSpPr>
        <p:spPr/>
        <p:txBody>
          <a:bodyPr/>
          <a:lstStyle/>
          <a:p>
            <a:r>
              <a:rPr lang="en-US"/>
              <a:t>Final Assignment Details</a:t>
            </a:r>
          </a:p>
        </p:txBody>
      </p:sp>
      <p:sp>
        <p:nvSpPr>
          <p:cNvPr id="3" name="Content Placeholder 2">
            <a:extLst>
              <a:ext uri="{FF2B5EF4-FFF2-40B4-BE49-F238E27FC236}">
                <a16:creationId xmlns:a16="http://schemas.microsoft.com/office/drawing/2014/main" id="{5F54D19F-EF0A-2170-415B-F8F6A1047E05}"/>
              </a:ext>
            </a:extLst>
          </p:cNvPr>
          <p:cNvSpPr>
            <a:spLocks noGrp="1"/>
          </p:cNvSpPr>
          <p:nvPr>
            <p:ph idx="1"/>
          </p:nvPr>
        </p:nvSpPr>
        <p:spPr>
          <a:xfrm>
            <a:off x="1295401" y="2556932"/>
            <a:ext cx="9601196" cy="3543498"/>
          </a:xfrm>
        </p:spPr>
        <p:txBody>
          <a:bodyPr>
            <a:normAutofit/>
          </a:bodyPr>
          <a:lstStyle/>
          <a:p>
            <a:r>
              <a:rPr lang="en-US" sz="2800"/>
              <a:t>Using the material given and some background research of your own (more than 5 sources), write a practice research paper using the basic IMRD format  (no variants this time)</a:t>
            </a:r>
          </a:p>
          <a:p>
            <a:r>
              <a:rPr lang="en-US" sz="2800"/>
              <a:t>Use standard APA format (citations and layout, should look like papers in the textbook), 12-point standard font, headings, and no more than 12 pages (focus on content, not word count)</a:t>
            </a:r>
          </a:p>
          <a:p>
            <a:r>
              <a:rPr lang="en-US" sz="2800"/>
              <a:t>This will be due on the last day of class</a:t>
            </a:r>
          </a:p>
        </p:txBody>
      </p:sp>
    </p:spTree>
    <p:extLst>
      <p:ext uri="{BB962C8B-B14F-4D97-AF65-F5344CB8AC3E}">
        <p14:creationId xmlns:p14="http://schemas.microsoft.com/office/powerpoint/2010/main" val="2675375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B118-A852-C6B0-A76A-FE1AB30DF1E5}"/>
              </a:ext>
            </a:extLst>
          </p:cNvPr>
          <p:cNvSpPr>
            <a:spLocks noGrp="1"/>
          </p:cNvSpPr>
          <p:nvPr>
            <p:ph type="title"/>
          </p:nvPr>
        </p:nvSpPr>
        <p:spPr/>
        <p:txBody>
          <a:bodyPr>
            <a:normAutofit/>
          </a:bodyPr>
          <a:lstStyle/>
          <a:p>
            <a:r>
              <a:rPr lang="en-US" sz="5400"/>
              <a:t>Results Sections</a:t>
            </a:r>
          </a:p>
        </p:txBody>
      </p:sp>
      <p:sp>
        <p:nvSpPr>
          <p:cNvPr id="3" name="Content Placeholder 2">
            <a:extLst>
              <a:ext uri="{FF2B5EF4-FFF2-40B4-BE49-F238E27FC236}">
                <a16:creationId xmlns:a16="http://schemas.microsoft.com/office/drawing/2014/main" id="{D0A37783-0396-F676-9E55-DDC7734BD8B9}"/>
              </a:ext>
            </a:extLst>
          </p:cNvPr>
          <p:cNvSpPr>
            <a:spLocks noGrp="1"/>
          </p:cNvSpPr>
          <p:nvPr>
            <p:ph type="body" idx="1"/>
          </p:nvPr>
        </p:nvSpPr>
        <p:spPr/>
        <p:txBody>
          <a:bodyPr/>
          <a:lstStyle/>
          <a:p>
            <a:r>
              <a:rPr lang="en-US"/>
              <a:t>Purpose and Function</a:t>
            </a:r>
          </a:p>
        </p:txBody>
      </p:sp>
    </p:spTree>
    <p:extLst>
      <p:ext uri="{BB962C8B-B14F-4D97-AF65-F5344CB8AC3E}">
        <p14:creationId xmlns:p14="http://schemas.microsoft.com/office/powerpoint/2010/main" val="4041748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6D3F-BD79-C72F-79D4-294438185C51}"/>
              </a:ext>
            </a:extLst>
          </p:cNvPr>
          <p:cNvSpPr>
            <a:spLocks noGrp="1"/>
          </p:cNvSpPr>
          <p:nvPr>
            <p:ph type="title"/>
          </p:nvPr>
        </p:nvSpPr>
        <p:spPr/>
        <p:txBody>
          <a:bodyPr>
            <a:normAutofit/>
          </a:bodyPr>
          <a:lstStyle/>
          <a:p>
            <a:r>
              <a:rPr lang="en-US" sz="6000"/>
              <a:t>Results</a:t>
            </a:r>
          </a:p>
        </p:txBody>
      </p:sp>
      <p:sp>
        <p:nvSpPr>
          <p:cNvPr id="3" name="Text Placeholder 2">
            <a:extLst>
              <a:ext uri="{FF2B5EF4-FFF2-40B4-BE49-F238E27FC236}">
                <a16:creationId xmlns:a16="http://schemas.microsoft.com/office/drawing/2014/main" id="{5BD9863D-D7CE-1903-16D0-9FE73442ED57}"/>
              </a:ext>
            </a:extLst>
          </p:cNvPr>
          <p:cNvSpPr>
            <a:spLocks noGrp="1"/>
          </p:cNvSpPr>
          <p:nvPr>
            <p:ph idx="1"/>
          </p:nvPr>
        </p:nvSpPr>
        <p:spPr>
          <a:xfrm>
            <a:off x="862787" y="2370864"/>
            <a:ext cx="10466425" cy="3975446"/>
          </a:xfrm>
        </p:spPr>
        <p:txBody>
          <a:bodyPr>
            <a:noAutofit/>
          </a:bodyPr>
          <a:lstStyle/>
          <a:p>
            <a:r>
              <a:rPr lang="en-US" sz="2800" dirty="0"/>
              <a:t>The Results section is intended to present and illustrate your findings, answering the question </a:t>
            </a:r>
            <a:r>
              <a:rPr lang="en-US" sz="2800" b="1" dirty="0"/>
              <a:t>what</a:t>
            </a:r>
            <a:r>
              <a:rPr lang="en-US" sz="2800" dirty="0"/>
              <a:t> – what did you find?</a:t>
            </a:r>
          </a:p>
          <a:p>
            <a:r>
              <a:rPr lang="en-US" sz="2800" dirty="0"/>
              <a:t>The most important thing to remember about this section is to be </a:t>
            </a:r>
            <a:r>
              <a:rPr lang="en-US" sz="2800" b="1" dirty="0"/>
              <a:t>objective</a:t>
            </a:r>
            <a:r>
              <a:rPr lang="en-US" sz="2800" dirty="0"/>
              <a:t> – you do not want to add any interpretation or personal responses, only findings</a:t>
            </a:r>
          </a:p>
          <a:p>
            <a:r>
              <a:rPr lang="en-US" sz="2800" dirty="0"/>
              <a:t>You can use graphs and tables if the data is suitable, but you should include a summary of the main findings in the text</a:t>
            </a:r>
          </a:p>
          <a:p>
            <a:r>
              <a:rPr lang="en-US" sz="2800" dirty="0"/>
              <a:t>This is </a:t>
            </a:r>
            <a:r>
              <a:rPr lang="en-US" sz="2800" b="1" dirty="0"/>
              <a:t>not </a:t>
            </a:r>
            <a:r>
              <a:rPr lang="en-US" sz="2800" dirty="0"/>
              <a:t>just a summary of all the raw data – focus on relevant details</a:t>
            </a:r>
          </a:p>
        </p:txBody>
      </p:sp>
    </p:spTree>
    <p:extLst>
      <p:ext uri="{BB962C8B-B14F-4D97-AF65-F5344CB8AC3E}">
        <p14:creationId xmlns:p14="http://schemas.microsoft.com/office/powerpoint/2010/main" val="20282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4BED-955B-1A3E-6E0E-C56DC9E0726B}"/>
              </a:ext>
            </a:extLst>
          </p:cNvPr>
          <p:cNvSpPr>
            <a:spLocks noGrp="1"/>
          </p:cNvSpPr>
          <p:nvPr>
            <p:ph type="title"/>
          </p:nvPr>
        </p:nvSpPr>
        <p:spPr/>
        <p:txBody>
          <a:bodyPr/>
          <a:lstStyle/>
          <a:p>
            <a:r>
              <a:rPr lang="en-US"/>
              <a:t>Integrating Tables and Figures</a:t>
            </a:r>
          </a:p>
        </p:txBody>
      </p:sp>
      <p:sp>
        <p:nvSpPr>
          <p:cNvPr id="3" name="Content Placeholder 2">
            <a:extLst>
              <a:ext uri="{FF2B5EF4-FFF2-40B4-BE49-F238E27FC236}">
                <a16:creationId xmlns:a16="http://schemas.microsoft.com/office/drawing/2014/main" id="{C827BC61-D233-88F8-54C1-0D9F510ECF76}"/>
              </a:ext>
            </a:extLst>
          </p:cNvPr>
          <p:cNvSpPr>
            <a:spLocks noGrp="1"/>
          </p:cNvSpPr>
          <p:nvPr>
            <p:ph idx="1"/>
          </p:nvPr>
        </p:nvSpPr>
        <p:spPr>
          <a:xfrm>
            <a:off x="843960" y="2556932"/>
            <a:ext cx="10413262" cy="3463754"/>
          </a:xfrm>
        </p:spPr>
        <p:txBody>
          <a:bodyPr>
            <a:normAutofit/>
          </a:bodyPr>
          <a:lstStyle/>
          <a:p>
            <a:r>
              <a:rPr lang="en-US"/>
              <a:t>Figures here refer to any charts, images, or illustrations necessary for conveying data</a:t>
            </a:r>
          </a:p>
          <a:p>
            <a:r>
              <a:rPr lang="en-US"/>
              <a:t>Tables and figures should be clearly labelled in order (i.e. Figure 1, Figure 2, Table 1, Table 2)</a:t>
            </a:r>
          </a:p>
          <a:p>
            <a:r>
              <a:rPr lang="en-US"/>
              <a:t>Figures are labelled using captions that go </a:t>
            </a:r>
            <a:r>
              <a:rPr lang="en-US" b="1"/>
              <a:t>underneath</a:t>
            </a:r>
            <a:r>
              <a:rPr lang="en-US"/>
              <a:t> the figure</a:t>
            </a:r>
          </a:p>
          <a:p>
            <a:r>
              <a:rPr lang="en-US"/>
              <a:t>Tables are titled using a heading (which may have a description) that goes </a:t>
            </a:r>
            <a:r>
              <a:rPr lang="en-US" b="1"/>
              <a:t>above</a:t>
            </a:r>
            <a:r>
              <a:rPr lang="en-US"/>
              <a:t> the table</a:t>
            </a:r>
          </a:p>
          <a:p>
            <a:r>
              <a:rPr lang="en-US"/>
              <a:t>This is true for other sections as well</a:t>
            </a:r>
          </a:p>
        </p:txBody>
      </p:sp>
    </p:spTree>
    <p:extLst>
      <p:ext uri="{BB962C8B-B14F-4D97-AF65-F5344CB8AC3E}">
        <p14:creationId xmlns:p14="http://schemas.microsoft.com/office/powerpoint/2010/main" val="20321729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3220</Words>
  <Application>Microsoft Office PowerPoint</Application>
  <PresentationFormat>Widescreen</PresentationFormat>
  <Paragraphs>243</Paragraphs>
  <Slides>48</Slides>
  <Notes>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Organic</vt:lpstr>
      <vt:lpstr>Academic Reading &amp; Writing</vt:lpstr>
      <vt:lpstr>This Week’s Reading</vt:lpstr>
      <vt:lpstr>Unit 5 – Reading Quiz</vt:lpstr>
      <vt:lpstr>Final Assignment</vt:lpstr>
      <vt:lpstr>Final Assignment</vt:lpstr>
      <vt:lpstr>Final Assignment Details</vt:lpstr>
      <vt:lpstr>Results Sections</vt:lpstr>
      <vt:lpstr>Results</vt:lpstr>
      <vt:lpstr>Integrating Tables and Figures</vt:lpstr>
      <vt:lpstr>PowerPoint Presentation</vt:lpstr>
      <vt:lpstr>PowerPoint Presentation</vt:lpstr>
      <vt:lpstr>Table/Figure location</vt:lpstr>
      <vt:lpstr>Results Contents (p.167)</vt:lpstr>
      <vt:lpstr>PowerPoint Presentation</vt:lpstr>
      <vt:lpstr>PowerPoint Presentation</vt:lpstr>
      <vt:lpstr>PowerPoint Presentation</vt:lpstr>
      <vt:lpstr>PowerPoint Presentation</vt:lpstr>
      <vt:lpstr>PowerPoint Presentation</vt:lpstr>
      <vt:lpstr>Discussion</vt:lpstr>
      <vt:lpstr>Discussion Function</vt:lpstr>
      <vt:lpstr>Discussion Content</vt:lpstr>
      <vt:lpstr>Results vs Discussion</vt:lpstr>
      <vt:lpstr>Style</vt:lpstr>
      <vt:lpstr>Style</vt:lpstr>
      <vt:lpstr>Practice – Task 2 (Page 169)</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Practice Task 3 (Page 170)</vt:lpstr>
      <vt:lpstr>PowerPoint Presentation</vt:lpstr>
      <vt:lpstr>Results/Discussion Variants</vt:lpstr>
      <vt:lpstr>Questions</vt:lpstr>
      <vt:lpstr>PowerPoint Presentation</vt:lpstr>
      <vt:lpstr>PowerPoint Presentation</vt:lpstr>
      <vt:lpstr>PowerPoint Presentation</vt:lpstr>
      <vt:lpstr>PowerPoint Presentation</vt:lpstr>
      <vt:lpstr>PowerPoint Presentation</vt:lpstr>
      <vt:lpstr>Questions</vt:lpstr>
      <vt:lpstr>Practice - Results</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Burgess</dc:creator>
  <cp:lastModifiedBy>Russell w. Burgess</cp:lastModifiedBy>
  <cp:revision>19</cp:revision>
  <dcterms:created xsi:type="dcterms:W3CDTF">2022-11-20T04:28:12Z</dcterms:created>
  <dcterms:modified xsi:type="dcterms:W3CDTF">2023-12-01T05:41:53Z</dcterms:modified>
</cp:coreProperties>
</file>